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79" r:id="rId11"/>
    <p:sldId id="262" r:id="rId12"/>
    <p:sldId id="263" r:id="rId13"/>
    <p:sldId id="26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20" y="2618105"/>
            <a:ext cx="7524115" cy="2414905"/>
          </a:xfrm>
          <a:prstGeom prst="rect">
            <a:avLst/>
          </a:prstGeom>
          <a:noFill/>
        </p:spPr>
        <p:txBody>
          <a:bodyPr wrap="square" rtlCol="0" anchor="t"/>
          <a:lstStyle/>
          <a:p>
            <a:pPr marL="0" indent="0">
              <a:lnSpc>
                <a:spcPct val="100000"/>
              </a:lnSpc>
              <a:buNone/>
            </a:pPr>
            <a:r>
              <a:rPr lang="en-US" sz="8800" dirty="0">
                <a:solidFill>
                  <a:srgbClr val="60A9FF"/>
                </a:solidFill>
                <a:latin typeface="Times New Roman" panose="02020603050405020304" charset="0"/>
                <a:ea typeface="Roboto Slab" pitchFamily="34" charset="-122"/>
                <a:cs typeface="Times New Roman" panose="02020603050405020304" charset="0"/>
              </a:rPr>
              <a:t>Supply Chain Management</a:t>
            </a:r>
            <a:endParaRPr lang="en-US" sz="8800" dirty="0">
              <a:latin typeface="Times New Roman" panose="02020603050405020304" charset="0"/>
              <a:cs typeface="Times New Roman" panose="02020603050405020304" charset="0"/>
            </a:endParaRPr>
          </a:p>
        </p:txBody>
      </p:sp>
      <p:sp>
        <p:nvSpPr>
          <p:cNvPr id="6" name="Text 3"/>
          <p:cNvSpPr/>
          <p:nvPr/>
        </p:nvSpPr>
        <p:spPr>
          <a:xfrm>
            <a:off x="833199" y="4617482"/>
            <a:ext cx="7477601" cy="355402"/>
          </a:xfrm>
          <a:prstGeom prst="rect">
            <a:avLst/>
          </a:prstGeom>
          <a:noFill/>
        </p:spPr>
        <p:txBody>
          <a:bodyPr wrap="none" rtlCol="0" anchor="t"/>
          <a:lstStyle/>
          <a:p>
            <a:pPr marL="0" indent="0">
              <a:lnSpc>
                <a:spcPts val="2800"/>
              </a:lnSpc>
              <a:buNone/>
            </a:pPr>
            <a:endParaRPr lang="en-US" sz="1750" dirty="0"/>
          </a:p>
        </p:txBody>
      </p:sp>
      <p:sp>
        <p:nvSpPr>
          <p:cNvPr id="7" name="Shape 4"/>
          <p:cNvSpPr/>
          <p:nvPr/>
        </p:nvSpPr>
        <p:spPr>
          <a:xfrm>
            <a:off x="821134" y="6180534"/>
            <a:ext cx="355402" cy="355402"/>
          </a:xfrm>
          <a:prstGeom prst="roundRect">
            <a:avLst>
              <a:gd name="adj" fmla="val 25726039"/>
            </a:avLst>
          </a:prstGeom>
          <a:solidFill>
            <a:srgbClr val="0E9617"/>
          </a:solidFill>
          <a:ln w="7620">
            <a:solidFill>
              <a:srgbClr val="FFFFFF"/>
            </a:solidFill>
            <a:prstDash val="solid"/>
          </a:ln>
        </p:spPr>
      </p:sp>
      <p:sp>
        <p:nvSpPr>
          <p:cNvPr id="8" name="Text 5"/>
          <p:cNvSpPr/>
          <p:nvPr/>
        </p:nvSpPr>
        <p:spPr>
          <a:xfrm>
            <a:off x="923211" y="6275110"/>
            <a:ext cx="175260" cy="365760"/>
          </a:xfrm>
          <a:prstGeom prst="rect">
            <a:avLst/>
          </a:prstGeom>
          <a:noFill/>
        </p:spPr>
        <p:txBody>
          <a:bodyPr wrap="none" rtlCol="0" anchor="t"/>
          <a:lstStyle/>
          <a:p>
            <a:pPr marL="0" indent="0" algn="ctr">
              <a:lnSpc>
                <a:spcPts val="2880"/>
              </a:lnSpc>
              <a:buNone/>
            </a:pPr>
            <a:endParaRPr lang="en-US" sz="1150" dirty="0"/>
          </a:p>
        </p:txBody>
      </p:sp>
      <p:sp>
        <p:nvSpPr>
          <p:cNvPr id="9" name="Text 6"/>
          <p:cNvSpPr/>
          <p:nvPr/>
        </p:nvSpPr>
        <p:spPr>
          <a:xfrm>
            <a:off x="1312386" y="6180376"/>
            <a:ext cx="2186940" cy="388858"/>
          </a:xfrm>
          <a:prstGeom prst="rect">
            <a:avLst/>
          </a:prstGeom>
          <a:noFill/>
        </p:spPr>
        <p:txBody>
          <a:bodyPr wrap="none" rtlCol="0" anchor="t"/>
          <a:lstStyle/>
          <a:p>
            <a:pPr marL="0" indent="0" algn="l">
              <a:lnSpc>
                <a:spcPts val="3060"/>
              </a:lnSpc>
              <a:buNone/>
            </a:pPr>
            <a:r>
              <a:rPr lang="en-US" sz="2185" b="1" dirty="0">
                <a:solidFill>
                  <a:srgbClr val="D6E5EF"/>
                </a:solidFill>
                <a:latin typeface="Times New Roman" panose="02020603050405020304" charset="0"/>
                <a:ea typeface="Roboto" pitchFamily="34" charset="-122"/>
                <a:cs typeface="Times New Roman" panose="02020603050405020304" charset="0"/>
              </a:rPr>
              <a:t>by Yashoda Singh</a:t>
            </a:r>
            <a:endParaRPr lang="en-US" sz="2185"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136809"/>
            <a:ext cx="463296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Feature Selection</a:t>
            </a:r>
            <a:r>
              <a:rPr lang="en-US" dirty="0">
                <a:solidFill>
                  <a:srgbClr val="60A9FF"/>
                </a:solidFill>
                <a:latin typeface="Times New Roman" panose="02020603050405020304" charset="0"/>
                <a:ea typeface="Roboto Slab" pitchFamily="34" charset="-122"/>
                <a:cs typeface="Times New Roman" panose="02020603050405020304" charset="0"/>
              </a:rPr>
              <a:t>:</a:t>
            </a:r>
            <a:endParaRPr lang="en-US"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17521" y="2164437"/>
            <a:ext cx="7193280" cy="284321"/>
          </a:xfrm>
          <a:prstGeom prst="rect">
            <a:avLst/>
          </a:prstGeom>
          <a:noFill/>
        </p:spPr>
        <p:txBody>
          <a:bodyPr wrap="none" rtlCol="0" anchor="t"/>
          <a:lstStyle/>
          <a:p>
            <a:pPr marL="342900"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Performing feature selection using RandomForestRegressor. </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17521" y="2698671"/>
            <a:ext cx="7193280" cy="284321"/>
          </a:xfrm>
          <a:prstGeom prst="rect">
            <a:avLst/>
          </a:prstGeom>
          <a:noFill/>
        </p:spPr>
        <p:txBody>
          <a:bodyPr wrap="none" rtlCol="0" anchor="t"/>
          <a:lstStyle/>
          <a:p>
            <a:pPr marL="342900" indent="-342900" algn="l">
              <a:lnSpc>
                <a:spcPts val="2240"/>
              </a:lnSpc>
              <a:buSzPct val="100000"/>
              <a:buFont typeface="+mj-lt"/>
              <a:buAutoNum type="arabicPeriod"/>
            </a:pPr>
            <a:r>
              <a:rPr lang="en-US" i="1" u="sng" dirty="0">
                <a:solidFill>
                  <a:srgbClr val="D6E5EF"/>
                </a:solidFill>
                <a:latin typeface="Times New Roman" panose="02020603050405020304" charset="0"/>
                <a:ea typeface="Roboto" pitchFamily="34" charset="-122"/>
                <a:cs typeface="Times New Roman" panose="02020603050405020304" charset="0"/>
              </a:rPr>
              <a:t>Train RandomForestRegressor:</a:t>
            </a: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401961" y="3071812"/>
            <a:ext cx="6908840" cy="599123"/>
          </a:xfrm>
          <a:prstGeom prst="rect">
            <a:avLst/>
          </a:prstGeom>
          <a:noFill/>
        </p:spPr>
        <p:txBody>
          <a:bodyPr wrap="square" rtlCol="0" anchor="t"/>
          <a:lstStyle/>
          <a:p>
            <a:pPr marL="0" lvl="1" indent="0" algn="l">
              <a:lnSpc>
                <a:spcPts val="2240"/>
              </a:lnSpc>
              <a:buSzPct val="100000"/>
              <a:buNone/>
            </a:pPr>
            <a:r>
              <a:rPr lang="en-US" dirty="0">
                <a:solidFill>
                  <a:srgbClr val="D6E5EF"/>
                </a:solidFill>
                <a:latin typeface="Times New Roman" panose="02020603050405020304" charset="0"/>
                <a:ea typeface="Roboto" pitchFamily="34" charset="-122"/>
                <a:cs typeface="Times New Roman" panose="02020603050405020304" charset="0"/>
              </a:rPr>
              <a:t>Initialize and train a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RandomForestRegressor</a:t>
            </a:r>
            <a:r>
              <a:rPr lang="en-US" dirty="0">
                <a:solidFill>
                  <a:srgbClr val="D6E5EF"/>
                </a:solidFill>
                <a:latin typeface="Times New Roman" panose="02020603050405020304" charset="0"/>
                <a:ea typeface="Roboto" pitchFamily="34" charset="-122"/>
                <a:cs typeface="Times New Roman" panose="02020603050405020304" charset="0"/>
              </a:rPr>
              <a:t> model using your feature matrix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X</a:t>
            </a:r>
            <a:r>
              <a:rPr lang="en-US" dirty="0">
                <a:solidFill>
                  <a:srgbClr val="D6E5EF"/>
                </a:solidFill>
                <a:latin typeface="Times New Roman" panose="02020603050405020304" charset="0"/>
                <a:ea typeface="Roboto" pitchFamily="34" charset="-122"/>
                <a:cs typeface="Times New Roman" panose="02020603050405020304" charset="0"/>
              </a:rPr>
              <a:t> and target variable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y</a:t>
            </a:r>
            <a:r>
              <a:rPr lang="en-US" dirty="0">
                <a:solidFill>
                  <a:srgbClr val="D6E5EF"/>
                </a:solidFill>
                <a:latin typeface="Times New Roman" panose="02020603050405020304" charset="0"/>
                <a:ea typeface="Roboto" pitchFamily="34" charset="-122"/>
                <a:cs typeface="Times New Roman" panose="02020603050405020304" charset="0"/>
              </a:rPr>
              <a:t>.</a:t>
            </a:r>
            <a:endParaRPr lang="en-US" dirty="0">
              <a:latin typeface="Times New Roman" panose="02020603050405020304" charset="0"/>
              <a:cs typeface="Times New Roman" panose="02020603050405020304" charset="0"/>
            </a:endParaRPr>
          </a:p>
        </p:txBody>
      </p:sp>
      <p:sp>
        <p:nvSpPr>
          <p:cNvPr id="9" name="Text 6"/>
          <p:cNvSpPr/>
          <p:nvPr/>
        </p:nvSpPr>
        <p:spPr>
          <a:xfrm>
            <a:off x="1117521" y="3759756"/>
            <a:ext cx="7193280" cy="284321"/>
          </a:xfrm>
          <a:prstGeom prst="rect">
            <a:avLst/>
          </a:prstGeom>
          <a:noFill/>
        </p:spPr>
        <p:txBody>
          <a:bodyPr wrap="none" rtlCol="0" anchor="t"/>
          <a:lstStyle/>
          <a:p>
            <a:pPr marL="342900" indent="-342900" algn="l">
              <a:lnSpc>
                <a:spcPts val="2240"/>
              </a:lnSpc>
              <a:buSzPct val="100000"/>
              <a:buFont typeface="+mj-lt"/>
              <a:buAutoNum type="arabicPeriod" startAt="2"/>
            </a:pPr>
            <a:r>
              <a:rPr lang="en-US" i="1" u="sng" dirty="0">
                <a:solidFill>
                  <a:srgbClr val="D6E5EF"/>
                </a:solidFill>
                <a:latin typeface="Times New Roman" panose="02020603050405020304" charset="0"/>
                <a:ea typeface="Roboto" pitchFamily="34" charset="-122"/>
                <a:cs typeface="Times New Roman" panose="02020603050405020304" charset="0"/>
              </a:rPr>
              <a:t>Retrieve Feature Importances:</a:t>
            </a: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401961" y="4132898"/>
            <a:ext cx="6908840" cy="583883"/>
          </a:xfrm>
          <a:prstGeom prst="rect">
            <a:avLst/>
          </a:prstGeom>
          <a:noFill/>
        </p:spPr>
        <p:txBody>
          <a:bodyPr wrap="square" rtlCol="0" anchor="t"/>
          <a:lstStyle/>
          <a:p>
            <a:pPr marL="0" lvl="1" indent="0" algn="l">
              <a:lnSpc>
                <a:spcPts val="2240"/>
              </a:lnSpc>
              <a:buSzPct val="100000"/>
              <a:buNone/>
            </a:pPr>
            <a:r>
              <a:rPr lang="en-US" dirty="0">
                <a:solidFill>
                  <a:srgbClr val="D6E5EF"/>
                </a:solidFill>
                <a:latin typeface="Times New Roman" panose="02020603050405020304" charset="0"/>
                <a:ea typeface="Roboto" pitchFamily="34" charset="-122"/>
                <a:cs typeface="Times New Roman" panose="02020603050405020304" charset="0"/>
              </a:rPr>
              <a:t>Extract the feature importances from the trained model. This information is stored in the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feature_importances_</a:t>
            </a:r>
            <a:r>
              <a:rPr lang="en-US" dirty="0">
                <a:solidFill>
                  <a:srgbClr val="D6E5EF"/>
                </a:solidFill>
                <a:latin typeface="Times New Roman" panose="02020603050405020304" charset="0"/>
                <a:ea typeface="Roboto" pitchFamily="34" charset="-122"/>
                <a:cs typeface="Times New Roman" panose="02020603050405020304" charset="0"/>
              </a:rPr>
              <a:t> attribute of the RandomForestRegressor.</a:t>
            </a:r>
            <a:endParaRPr lang="en-US" dirty="0">
              <a:latin typeface="Times New Roman" panose="02020603050405020304" charset="0"/>
              <a:cs typeface="Times New Roman" panose="02020603050405020304" charset="0"/>
            </a:endParaRPr>
          </a:p>
        </p:txBody>
      </p:sp>
      <p:sp>
        <p:nvSpPr>
          <p:cNvPr id="11" name="Text 8"/>
          <p:cNvSpPr/>
          <p:nvPr/>
        </p:nvSpPr>
        <p:spPr>
          <a:xfrm>
            <a:off x="1117521" y="5100241"/>
            <a:ext cx="7193280" cy="284321"/>
          </a:xfrm>
          <a:prstGeom prst="rect">
            <a:avLst/>
          </a:prstGeom>
          <a:noFill/>
        </p:spPr>
        <p:txBody>
          <a:bodyPr wrap="none" rtlCol="0" anchor="t"/>
          <a:lstStyle/>
          <a:p>
            <a:pPr marL="342900" indent="-342900" algn="l">
              <a:lnSpc>
                <a:spcPts val="2240"/>
              </a:lnSpc>
              <a:buSzPct val="100000"/>
              <a:buFont typeface="+mj-lt"/>
              <a:buAutoNum type="arabicPeriod" startAt="3"/>
            </a:pPr>
            <a:r>
              <a:rPr lang="en-US" i="1" u="sng" dirty="0">
                <a:solidFill>
                  <a:srgbClr val="D6E5EF"/>
                </a:solidFill>
                <a:latin typeface="Times New Roman" panose="02020603050405020304" charset="0"/>
                <a:ea typeface="Roboto" pitchFamily="34" charset="-122"/>
                <a:cs typeface="Times New Roman" panose="02020603050405020304" charset="0"/>
              </a:rPr>
              <a:t>Select Important Features:</a:t>
            </a: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12" name="Text 9"/>
          <p:cNvSpPr/>
          <p:nvPr/>
        </p:nvSpPr>
        <p:spPr>
          <a:xfrm>
            <a:off x="1401961" y="5458778"/>
            <a:ext cx="6908840" cy="868204"/>
          </a:xfrm>
          <a:prstGeom prst="rect">
            <a:avLst/>
          </a:prstGeom>
          <a:noFill/>
        </p:spPr>
        <p:txBody>
          <a:bodyPr wrap="square" rtlCol="0" anchor="t"/>
          <a:lstStyle/>
          <a:p>
            <a:pPr marL="0" lvl="1" indent="0" algn="l">
              <a:lnSpc>
                <a:spcPts val="2240"/>
              </a:lnSpc>
              <a:buSzPct val="100000"/>
              <a:buNone/>
            </a:pPr>
            <a:r>
              <a:rPr lang="en-US" dirty="0">
                <a:solidFill>
                  <a:srgbClr val="D6E5EF"/>
                </a:solidFill>
                <a:latin typeface="Times New Roman" panose="02020603050405020304" charset="0"/>
                <a:ea typeface="Roboto" pitchFamily="34" charset="-122"/>
                <a:cs typeface="Times New Roman" panose="02020603050405020304" charset="0"/>
              </a:rPr>
              <a:t>Use the feature importances to select important features. In this example,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SelectFromModel</a:t>
            </a:r>
            <a:r>
              <a:rPr lang="en-US" dirty="0">
                <a:solidFill>
                  <a:srgbClr val="D6E5EF"/>
                </a:solidFill>
                <a:latin typeface="Times New Roman" panose="02020603050405020304" charset="0"/>
                <a:ea typeface="Roboto" pitchFamily="34" charset="-122"/>
                <a:cs typeface="Times New Roman" panose="02020603050405020304" charset="0"/>
              </a:rPr>
              <a:t> is used with a threshold. Features with importances above the threshold are considered important.</a:t>
            </a:r>
            <a:endParaRPr lang="en-US" dirty="0">
              <a:latin typeface="Times New Roman" panose="02020603050405020304" charset="0"/>
              <a:cs typeface="Times New Roman" panose="02020603050405020304" charset="0"/>
            </a:endParaRPr>
          </a:p>
        </p:txBody>
      </p:sp>
      <p:sp>
        <p:nvSpPr>
          <p:cNvPr id="13" name="Text 10"/>
          <p:cNvSpPr/>
          <p:nvPr/>
        </p:nvSpPr>
        <p:spPr>
          <a:xfrm>
            <a:off x="1117521" y="6401197"/>
            <a:ext cx="7193280" cy="284321"/>
          </a:xfrm>
          <a:prstGeom prst="rect">
            <a:avLst/>
          </a:prstGeom>
          <a:noFill/>
        </p:spPr>
        <p:txBody>
          <a:bodyPr wrap="none" rtlCol="0" anchor="t"/>
          <a:lstStyle/>
          <a:p>
            <a:pPr marL="342900" indent="-342900" algn="l">
              <a:lnSpc>
                <a:spcPts val="2240"/>
              </a:lnSpc>
              <a:buSzPct val="100000"/>
              <a:buFont typeface="+mj-lt"/>
              <a:buAutoNum type="arabicPeriod" startAt="4"/>
            </a:pPr>
            <a:r>
              <a:rPr lang="en-US" i="1" u="sng" dirty="0">
                <a:solidFill>
                  <a:srgbClr val="D6E5EF"/>
                </a:solidFill>
                <a:latin typeface="Times New Roman" panose="02020603050405020304" charset="0"/>
                <a:ea typeface="Roboto" pitchFamily="34" charset="-122"/>
                <a:cs typeface="Times New Roman" panose="02020603050405020304" charset="0"/>
              </a:rPr>
              <a:t>Transform the Data:</a:t>
            </a: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14" name="Text 11"/>
          <p:cNvSpPr/>
          <p:nvPr/>
        </p:nvSpPr>
        <p:spPr>
          <a:xfrm>
            <a:off x="1401961" y="6814979"/>
            <a:ext cx="6908840" cy="583883"/>
          </a:xfrm>
          <a:prstGeom prst="rect">
            <a:avLst/>
          </a:prstGeom>
          <a:noFill/>
        </p:spPr>
        <p:txBody>
          <a:bodyPr wrap="square" rtlCol="0" anchor="t"/>
          <a:lstStyle/>
          <a:p>
            <a:pPr marL="0" lvl="1" indent="0" algn="l">
              <a:lnSpc>
                <a:spcPts val="2240"/>
              </a:lnSpc>
              <a:buSzPct val="100000"/>
              <a:buNone/>
            </a:pPr>
            <a:r>
              <a:rPr lang="en-US" dirty="0">
                <a:solidFill>
                  <a:srgbClr val="D6E5EF"/>
                </a:solidFill>
                <a:latin typeface="Times New Roman" panose="02020603050405020304" charset="0"/>
                <a:ea typeface="Roboto" pitchFamily="34" charset="-122"/>
                <a:cs typeface="Times New Roman" panose="02020603050405020304" charset="0"/>
              </a:rPr>
              <a:t>Transform your original feature matrix </a:t>
            </a:r>
            <a:r>
              <a:rPr lang="en-US" dirty="0">
                <a:solidFill>
                  <a:srgbClr val="D6E5EF"/>
                </a:solidFill>
                <a:highlight>
                  <a:srgbClr val="092443"/>
                </a:highlight>
                <a:latin typeface="Times New Roman" panose="02020603050405020304" charset="0"/>
                <a:ea typeface="Consolas" panose="020B0609020204030204" pitchFamily="34" charset="-122"/>
                <a:cs typeface="Times New Roman" panose="02020603050405020304" charset="0"/>
              </a:rPr>
              <a:t>X</a:t>
            </a:r>
            <a:r>
              <a:rPr lang="en-US" dirty="0">
                <a:solidFill>
                  <a:srgbClr val="D6E5EF"/>
                </a:solidFill>
                <a:latin typeface="Times New Roman" panose="02020603050405020304" charset="0"/>
                <a:ea typeface="Roboto" pitchFamily="34" charset="-122"/>
                <a:cs typeface="Times New Roman" panose="02020603050405020304" charset="0"/>
              </a:rPr>
              <a:t> to include only the selected important features.</a:t>
            </a:r>
            <a:endParaRPr lang="en-US" dirty="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2218849"/>
            <a:ext cx="463296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Feature Selection:</a:t>
            </a:r>
            <a:endParaRPr lang="en-US" sz="6000" dirty="0">
              <a:latin typeface="Times New Roman" panose="02020603050405020304" charset="0"/>
              <a:cs typeface="Times New Roman" panose="02020603050405020304" charset="0"/>
            </a:endParaRPr>
          </a:p>
        </p:txBody>
      </p:sp>
      <p:pic>
        <p:nvPicPr>
          <p:cNvPr id="6" name="Image 1" descr="preencoded.png"/>
          <p:cNvPicPr>
            <a:picLocks noChangeAspect="1"/>
          </p:cNvPicPr>
          <p:nvPr/>
        </p:nvPicPr>
        <p:blipFill>
          <a:blip r:embed="rId2"/>
          <a:stretch>
            <a:fillRect/>
          </a:stretch>
        </p:blipFill>
        <p:spPr>
          <a:xfrm>
            <a:off x="833120" y="3246755"/>
            <a:ext cx="8251190" cy="37553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77470"/>
            <a:ext cx="14630400" cy="8229600"/>
          </a:xfrm>
          <a:prstGeom prst="rect">
            <a:avLst/>
          </a:prstGeom>
          <a:solidFill>
            <a:srgbClr val="202733"/>
          </a:solidFill>
        </p:spPr>
      </p:sp>
      <p:sp>
        <p:nvSpPr>
          <p:cNvPr id="4" name="Text 2"/>
          <p:cNvSpPr/>
          <p:nvPr/>
        </p:nvSpPr>
        <p:spPr>
          <a:xfrm>
            <a:off x="2124432" y="1080413"/>
            <a:ext cx="5829300" cy="819507"/>
          </a:xfrm>
          <a:prstGeom prst="rect">
            <a:avLst/>
          </a:prstGeom>
          <a:noFill/>
        </p:spPr>
        <p:txBody>
          <a:bodyPr wrap="none" rtlCol="0" anchor="t"/>
          <a:lstStyle/>
          <a:p>
            <a:pPr marL="0" indent="0">
              <a:lnSpc>
                <a:spcPts val="6455"/>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Regression Models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5" name="Text 3"/>
          <p:cNvSpPr/>
          <p:nvPr/>
        </p:nvSpPr>
        <p:spPr>
          <a:xfrm>
            <a:off x="2473960" y="2294890"/>
            <a:ext cx="10031730" cy="1224280"/>
          </a:xfrm>
          <a:prstGeom prst="rect">
            <a:avLst/>
          </a:prstGeom>
          <a:noFill/>
        </p:spPr>
        <p:txBody>
          <a:bodyPr wrap="square" rtlCol="0" anchor="t"/>
          <a:lstStyle/>
          <a:p>
            <a:pPr marL="342900" indent="-342900" algn="l">
              <a:lnSpc>
                <a:spcPts val="2755"/>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Linear regression model: </a:t>
            </a:r>
            <a:r>
              <a:rPr lang="en-US" sz="2000" dirty="0">
                <a:solidFill>
                  <a:srgbClr val="D6E5EF"/>
                </a:solidFill>
                <a:latin typeface="Times New Roman" panose="02020603050405020304" charset="0"/>
                <a:ea typeface="Roboto" pitchFamily="34" charset="-122"/>
                <a:cs typeface="Times New Roman" panose="02020603050405020304" charset="0"/>
              </a:rPr>
              <a:t>The goal of linear regression is to find the best-fitting straight line that minimizes the difference between the predicted and actual values of the dependent variable.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6" name="Text 4"/>
          <p:cNvSpPr/>
          <p:nvPr/>
        </p:nvSpPr>
        <p:spPr>
          <a:xfrm>
            <a:off x="2474000" y="3257113"/>
            <a:ext cx="10031849" cy="1049060"/>
          </a:xfrm>
          <a:prstGeom prst="rect">
            <a:avLst/>
          </a:prstGeom>
          <a:noFill/>
        </p:spPr>
        <p:txBody>
          <a:bodyPr wrap="square" rtlCol="0" anchor="t"/>
          <a:lstStyle/>
          <a:p>
            <a:pPr marL="342900" indent="-342900" algn="l">
              <a:lnSpc>
                <a:spcPts val="2755"/>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Random Forest regression model: </a:t>
            </a:r>
            <a:r>
              <a:rPr lang="en-US" sz="2000" dirty="0">
                <a:solidFill>
                  <a:srgbClr val="D6E5EF"/>
                </a:solidFill>
                <a:latin typeface="Times New Roman" panose="02020603050405020304" charset="0"/>
                <a:ea typeface="Roboto" pitchFamily="34" charset="-122"/>
                <a:cs typeface="Times New Roman" panose="02020603050405020304" charset="0"/>
              </a:rPr>
              <a:t>Random Forest Regression is an ensemble learning method that combines the predictions of multiple decision tree regressors to improve the overall predictive performance and robustness of the model.</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5"/>
          <p:cNvSpPr/>
          <p:nvPr/>
        </p:nvSpPr>
        <p:spPr>
          <a:xfrm>
            <a:off x="2474000" y="4480560"/>
            <a:ext cx="10031849" cy="1398746"/>
          </a:xfrm>
          <a:prstGeom prst="rect">
            <a:avLst/>
          </a:prstGeom>
          <a:noFill/>
        </p:spPr>
        <p:txBody>
          <a:bodyPr wrap="square" rtlCol="0" anchor="t"/>
          <a:lstStyle/>
          <a:p>
            <a:pPr marL="342900" indent="-342900" algn="l">
              <a:lnSpc>
                <a:spcPts val="2755"/>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AdaBoost:</a:t>
            </a:r>
            <a:r>
              <a:rPr lang="en-US" sz="2000" dirty="0">
                <a:solidFill>
                  <a:srgbClr val="D6E5EF"/>
                </a:solidFill>
                <a:latin typeface="Times New Roman" panose="02020603050405020304" charset="0"/>
                <a:ea typeface="Roboto" pitchFamily="34" charset="-122"/>
                <a:cs typeface="Times New Roman" panose="02020603050405020304" charset="0"/>
              </a:rPr>
              <a:t> AdaBoost, short for Adaptive Boosting, is an ensemble learning method that combines the predictions of multiple weak learners (usually decision trees) to create a strong classifier. The main objective of AdaBoost is to adaptively give more weight to the misclassified data points in each iteration, focusing on the examples that are difficult to classify correctly.</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6"/>
          <p:cNvSpPr/>
          <p:nvPr/>
        </p:nvSpPr>
        <p:spPr>
          <a:xfrm>
            <a:off x="2474000" y="6154658"/>
            <a:ext cx="10031849" cy="1049060"/>
          </a:xfrm>
          <a:prstGeom prst="rect">
            <a:avLst/>
          </a:prstGeom>
          <a:noFill/>
        </p:spPr>
        <p:txBody>
          <a:bodyPr wrap="square" rtlCol="0" anchor="t"/>
          <a:lstStyle/>
          <a:p>
            <a:pPr marL="342900" indent="-342900" algn="l">
              <a:lnSpc>
                <a:spcPts val="2755"/>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GradientBoosting:</a:t>
            </a:r>
            <a:r>
              <a:rPr lang="en-US" sz="2000" dirty="0">
                <a:solidFill>
                  <a:srgbClr val="D6E5EF"/>
                </a:solidFill>
                <a:latin typeface="Times New Roman" panose="02020603050405020304" charset="0"/>
                <a:ea typeface="Roboto" pitchFamily="34" charset="-122"/>
                <a:cs typeface="Times New Roman" panose="02020603050405020304" charset="0"/>
              </a:rPr>
              <a:t> Gradient Boosting is an ensemble learning method that builds a series of weak learners (typically decision trees) sequentially, with each tree correcting the errors of the previous one. The process involves minimizing a loss function by gradient descent.</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7"/>
          <p:cNvSpPr/>
          <p:nvPr/>
        </p:nvSpPr>
        <p:spPr>
          <a:xfrm>
            <a:off x="2474000" y="6404015"/>
            <a:ext cx="10031849" cy="349687"/>
          </a:xfrm>
          <a:prstGeom prst="rect">
            <a:avLst/>
          </a:prstGeom>
          <a:noFill/>
        </p:spPr>
        <p:txBody>
          <a:bodyPr wrap="none" rtlCol="0" anchor="t"/>
          <a:lstStyle/>
          <a:p>
            <a:pPr indent="0" algn="l">
              <a:lnSpc>
                <a:spcPts val="2755"/>
              </a:lnSpc>
              <a:buSzPct val="100000"/>
              <a:buNone/>
            </a:pP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8"/>
          <p:cNvSpPr/>
          <p:nvPr/>
        </p:nvSpPr>
        <p:spPr>
          <a:xfrm>
            <a:off x="2474000" y="6841093"/>
            <a:ext cx="10031849" cy="349687"/>
          </a:xfrm>
          <a:prstGeom prst="rect">
            <a:avLst/>
          </a:prstGeom>
          <a:noFill/>
        </p:spPr>
        <p:txBody>
          <a:bodyPr wrap="none" rtlCol="0" anchor="t"/>
          <a:lstStyle/>
          <a:p>
            <a:pPr marL="342900" indent="-342900" algn="l">
              <a:lnSpc>
                <a:spcPts val="2755"/>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9"/>
          <p:cNvSpPr/>
          <p:nvPr/>
        </p:nvSpPr>
        <p:spPr>
          <a:xfrm>
            <a:off x="2474000" y="7278172"/>
            <a:ext cx="10031849" cy="349687"/>
          </a:xfrm>
          <a:prstGeom prst="rect">
            <a:avLst/>
          </a:prstGeom>
          <a:noFill/>
        </p:spPr>
        <p:txBody>
          <a:bodyPr wrap="none" rtlCol="0" anchor="t"/>
          <a:lstStyle/>
          <a:p>
            <a:pPr marL="342900" indent="-342900" algn="l">
              <a:lnSpc>
                <a:spcPts val="2755"/>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037993" y="1254800"/>
            <a:ext cx="5951220" cy="833199"/>
          </a:xfrm>
          <a:prstGeom prst="rect">
            <a:avLst/>
          </a:prstGeom>
          <a:noFill/>
        </p:spPr>
        <p:txBody>
          <a:bodyPr wrap="none" rtlCol="0" anchor="t"/>
          <a:lstStyle/>
          <a:p>
            <a:pPr marL="0" indent="0">
              <a:lnSpc>
                <a:spcPts val="656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Regression Models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5" name="Text 3"/>
          <p:cNvSpPr/>
          <p:nvPr/>
        </p:nvSpPr>
        <p:spPr>
          <a:xfrm>
            <a:off x="2393394" y="2532340"/>
            <a:ext cx="10199013" cy="1777008"/>
          </a:xfrm>
          <a:prstGeom prst="rect">
            <a:avLst/>
          </a:prstGeom>
          <a:noFill/>
        </p:spPr>
        <p:txBody>
          <a:bodyPr wrap="square" rtlCol="0" anchor="t"/>
          <a:lstStyle/>
          <a:p>
            <a:pPr marL="342900" indent="-342900" algn="l">
              <a:lnSpc>
                <a:spcPts val="2800"/>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XGBoost:</a:t>
            </a:r>
            <a:r>
              <a:rPr lang="en-US" sz="2000" dirty="0">
                <a:solidFill>
                  <a:srgbClr val="D6E5EF"/>
                </a:solidFill>
                <a:latin typeface="Times New Roman" panose="02020603050405020304" charset="0"/>
                <a:ea typeface="Roboto" pitchFamily="34" charset="-122"/>
                <a:cs typeface="Times New Roman" panose="02020603050405020304" charset="0"/>
              </a:rPr>
              <a:t> XGBoost (Extreme Gradient Boosting) is an optimized and efficient implementation of the gradient boosting framework. XGBoost aims to minimize a regularized, convex objective function. The objective function consists of two parts: a loss term measuring the difference between predicted and true values and a regularization term controlling the complexity of the model. It builds an ensemble of weak learners sequentially. Each weak learner is a decision tree.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6" name="Text 4"/>
          <p:cNvSpPr/>
          <p:nvPr/>
        </p:nvSpPr>
        <p:spPr>
          <a:xfrm>
            <a:off x="2393394" y="4620419"/>
            <a:ext cx="10199013" cy="710803"/>
          </a:xfrm>
          <a:prstGeom prst="rect">
            <a:avLst/>
          </a:prstGeom>
          <a:noFill/>
        </p:spPr>
        <p:txBody>
          <a:bodyPr wrap="square" rtlCol="0" anchor="t"/>
          <a:lstStyle/>
          <a:p>
            <a:pPr marL="342900" indent="-342900" algn="l">
              <a:lnSpc>
                <a:spcPts val="2800"/>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LGBM:</a:t>
            </a:r>
            <a:r>
              <a:rPr lang="en-US" sz="2000" dirty="0">
                <a:solidFill>
                  <a:srgbClr val="D6E5EF"/>
                </a:solidFill>
                <a:latin typeface="Times New Roman" panose="02020603050405020304" charset="0"/>
                <a:ea typeface="Roboto" pitchFamily="34" charset="-122"/>
                <a:cs typeface="Times New Roman" panose="02020603050405020304" charset="0"/>
              </a:rPr>
              <a:t> LightGBM (Light Gradient Boosting Machine) is a gradient boosting framework that is designed for speed and efficiency. It's particularly effective for large datasets and high-dimensional data.</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5"/>
          <p:cNvSpPr/>
          <p:nvPr/>
        </p:nvSpPr>
        <p:spPr>
          <a:xfrm>
            <a:off x="2394029" y="5642293"/>
            <a:ext cx="10199013" cy="1777008"/>
          </a:xfrm>
          <a:prstGeom prst="rect">
            <a:avLst/>
          </a:prstGeom>
          <a:noFill/>
        </p:spPr>
        <p:txBody>
          <a:bodyPr wrap="square" rtlCol="0" anchor="t"/>
          <a:lstStyle/>
          <a:p>
            <a:pPr marL="342900" indent="-342900" algn="l">
              <a:lnSpc>
                <a:spcPts val="2800"/>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CatBoost:</a:t>
            </a:r>
            <a:r>
              <a:rPr lang="en-US" sz="2000" dirty="0">
                <a:solidFill>
                  <a:srgbClr val="D6E5EF"/>
                </a:solidFill>
                <a:latin typeface="Times New Roman" panose="02020603050405020304" charset="0"/>
                <a:ea typeface="Roboto" pitchFamily="34" charset="-122"/>
                <a:cs typeface="Times New Roman" panose="02020603050405020304" charset="0"/>
              </a:rPr>
              <a:t> CatBoost (Categorical Boosting) is a gradient boosting algorithm designed to handle categorical features efficiently. CatBoost is particularly well-suited for datasets with a mix of categorical and numerical features. Its ability to handle categorical features efficiently and its strong out-of-the-box performance make it a popular choice, especially in situations where feature engineering and hyperparameter tuning efforts need to be minimized.</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037993" y="1602700"/>
            <a:ext cx="5951220" cy="833199"/>
          </a:xfrm>
          <a:prstGeom prst="rect">
            <a:avLst/>
          </a:prstGeom>
          <a:noFill/>
        </p:spPr>
        <p:txBody>
          <a:bodyPr wrap="none" rtlCol="0" anchor="t"/>
          <a:lstStyle/>
          <a:p>
            <a:pPr marL="0" indent="0">
              <a:lnSpc>
                <a:spcPts val="656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Regression Models</a:t>
            </a:r>
            <a:endParaRPr lang="en-US" sz="6000" dirty="0">
              <a:latin typeface="Times New Roman" panose="02020603050405020304" charset="0"/>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2037715" y="2880360"/>
            <a:ext cx="8704580" cy="4224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p:spPr>
      </p:sp>
      <p:sp>
        <p:nvSpPr>
          <p:cNvPr id="6" name="Text 3"/>
          <p:cNvSpPr/>
          <p:nvPr/>
        </p:nvSpPr>
        <p:spPr>
          <a:xfrm>
            <a:off x="2037993" y="1343620"/>
            <a:ext cx="640080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Evaluation and Analysis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7" name="Text 4"/>
          <p:cNvSpPr/>
          <p:nvPr/>
        </p:nvSpPr>
        <p:spPr>
          <a:xfrm>
            <a:off x="2037993" y="2371249"/>
            <a:ext cx="10554414" cy="355402"/>
          </a:xfrm>
          <a:prstGeom prst="rect">
            <a:avLst/>
          </a:prstGeom>
          <a:noFill/>
        </p:spPr>
        <p:txBody>
          <a:bodyPr wrap="none" rtlCol="0" anchor="t"/>
          <a:lstStyle/>
          <a:p>
            <a:pPr marL="0" indent="0">
              <a:lnSpc>
                <a:spcPts val="2800"/>
              </a:lnSpc>
              <a:buNone/>
            </a:pPr>
            <a:r>
              <a:rPr lang="en-US" sz="2000" dirty="0">
                <a:solidFill>
                  <a:srgbClr val="D6E5EF"/>
                </a:solidFill>
                <a:latin typeface="Times New Roman" panose="02020603050405020304" charset="0"/>
                <a:ea typeface="Roboto" pitchFamily="34" charset="-122"/>
                <a:cs typeface="Times New Roman" panose="02020603050405020304" charset="0"/>
              </a:rPr>
              <a:t>Some commonly used performance metrics for regression models are: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2393394" y="2976563"/>
            <a:ext cx="10199013" cy="710803"/>
          </a:xfrm>
          <a:prstGeom prst="rect">
            <a:avLst/>
          </a:prstGeom>
          <a:noFill/>
        </p:spPr>
        <p:txBody>
          <a:bodyPr wrap="square" rtlCol="0" anchor="t"/>
          <a:lstStyle/>
          <a:p>
            <a:pPr marL="0" indent="0" algn="l">
              <a:lnSpc>
                <a:spcPts val="2800"/>
              </a:lnSpc>
              <a:buSzPct val="100000"/>
              <a:buFont typeface="+mj-lt"/>
              <a:buNone/>
            </a:pPr>
            <a:r>
              <a:rPr lang="en-US" sz="2000" i="1" u="sng" dirty="0">
                <a:solidFill>
                  <a:srgbClr val="D6E5EF"/>
                </a:solidFill>
                <a:latin typeface="Times New Roman" panose="02020603050405020304" charset="0"/>
                <a:ea typeface="Roboto" pitchFamily="34" charset="-122"/>
                <a:cs typeface="Times New Roman" panose="02020603050405020304" charset="0"/>
              </a:rPr>
              <a:t>Mean Squared Error (MSE):</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It measures the average squared difference between predicted and actual values. Larger errors are penalized more.</a:t>
            </a:r>
            <a:endParaRPr lang="en-US" sz="2000" dirty="0">
              <a:latin typeface="Times New Roman" panose="02020603050405020304" charset="0"/>
              <a:cs typeface="Times New Roman" panose="02020603050405020304" charset="0"/>
            </a:endParaRPr>
          </a:p>
        </p:txBody>
      </p:sp>
      <p:sp>
        <p:nvSpPr>
          <p:cNvPr id="9" name="Text 6"/>
          <p:cNvSpPr/>
          <p:nvPr/>
        </p:nvSpPr>
        <p:spPr>
          <a:xfrm>
            <a:off x="2393394" y="3776186"/>
            <a:ext cx="10199013" cy="710803"/>
          </a:xfrm>
          <a:prstGeom prst="rect">
            <a:avLst/>
          </a:prstGeom>
          <a:noFill/>
        </p:spPr>
        <p:txBody>
          <a:bodyPr wrap="square" rtlCol="0" anchor="t"/>
          <a:lstStyle/>
          <a:p>
            <a:pPr marL="0" indent="0" algn="l">
              <a:lnSpc>
                <a:spcPts val="2800"/>
              </a:lnSpc>
              <a:buSzPct val="100000"/>
              <a:buFont typeface="+mj-lt"/>
              <a:buNone/>
            </a:pPr>
            <a:r>
              <a:rPr lang="en-US" sz="2000" i="1" u="sng" dirty="0">
                <a:solidFill>
                  <a:srgbClr val="D6E5EF"/>
                </a:solidFill>
                <a:latin typeface="Times New Roman" panose="02020603050405020304" charset="0"/>
                <a:ea typeface="Roboto" pitchFamily="34" charset="-122"/>
                <a:cs typeface="Times New Roman" panose="02020603050405020304" charset="0"/>
              </a:rPr>
              <a:t>Mean Absolute Error (MAE):</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It measures the average absolute difference between predicted and actual values. It is less sensitive to outliers compared to MSE.</a:t>
            </a:r>
            <a:endParaRPr lang="en-US" sz="2000" dirty="0">
              <a:latin typeface="Times New Roman" panose="02020603050405020304" charset="0"/>
              <a:cs typeface="Times New Roman" panose="02020603050405020304" charset="0"/>
            </a:endParaRPr>
          </a:p>
        </p:txBody>
      </p:sp>
      <p:sp>
        <p:nvSpPr>
          <p:cNvPr id="10" name="Text 7"/>
          <p:cNvSpPr/>
          <p:nvPr/>
        </p:nvSpPr>
        <p:spPr>
          <a:xfrm>
            <a:off x="2393394" y="4575810"/>
            <a:ext cx="10199013" cy="710803"/>
          </a:xfrm>
          <a:prstGeom prst="rect">
            <a:avLst/>
          </a:prstGeom>
          <a:noFill/>
        </p:spPr>
        <p:txBody>
          <a:bodyPr wrap="square" rtlCol="0" anchor="t"/>
          <a:lstStyle/>
          <a:p>
            <a:pPr marL="0" indent="0" algn="l">
              <a:lnSpc>
                <a:spcPts val="2800"/>
              </a:lnSpc>
              <a:buSzPct val="100000"/>
              <a:buFont typeface="+mj-lt"/>
              <a:buNone/>
            </a:pPr>
            <a:r>
              <a:rPr lang="en-US" sz="2000" i="1" u="sng" dirty="0">
                <a:solidFill>
                  <a:srgbClr val="D6E5EF"/>
                </a:solidFill>
                <a:latin typeface="Times New Roman" panose="02020603050405020304" charset="0"/>
                <a:ea typeface="Roboto" pitchFamily="34" charset="-122"/>
                <a:cs typeface="Times New Roman" panose="02020603050405020304" charset="0"/>
              </a:rPr>
              <a:t>Root Mean Squared Error (RMSE): </a:t>
            </a:r>
            <a:r>
              <a:rPr lang="en-US" sz="2000" dirty="0">
                <a:solidFill>
                  <a:srgbClr val="D6E5EF"/>
                </a:solidFill>
                <a:latin typeface="Times New Roman" panose="02020603050405020304" charset="0"/>
                <a:ea typeface="Roboto" pitchFamily="34" charset="-122"/>
                <a:cs typeface="Times New Roman" panose="02020603050405020304" charset="0"/>
              </a:rPr>
              <a:t>It is the square root of the MSE, providing a measure in the original units of the target variable. Like MSE, larger errors are penalized more.</a:t>
            </a:r>
            <a:endParaRPr lang="en-US" sz="2000" dirty="0">
              <a:latin typeface="Times New Roman" panose="02020603050405020304" charset="0"/>
              <a:cs typeface="Times New Roman" panose="02020603050405020304" charset="0"/>
            </a:endParaRPr>
          </a:p>
        </p:txBody>
      </p:sp>
      <p:sp>
        <p:nvSpPr>
          <p:cNvPr id="11" name="Text 8"/>
          <p:cNvSpPr/>
          <p:nvPr/>
        </p:nvSpPr>
        <p:spPr>
          <a:xfrm>
            <a:off x="2393394" y="5375434"/>
            <a:ext cx="10199013" cy="710803"/>
          </a:xfrm>
          <a:prstGeom prst="rect">
            <a:avLst/>
          </a:prstGeom>
          <a:noFill/>
        </p:spPr>
        <p:txBody>
          <a:bodyPr wrap="square" rtlCol="0" anchor="t"/>
          <a:lstStyle/>
          <a:p>
            <a:pPr marL="0" indent="0" algn="l">
              <a:lnSpc>
                <a:spcPts val="2800"/>
              </a:lnSpc>
              <a:buSzPct val="100000"/>
              <a:buFont typeface="+mj-lt"/>
              <a:buNone/>
            </a:pPr>
            <a:r>
              <a:rPr lang="en-US" sz="2000" i="1" u="sng" dirty="0">
                <a:solidFill>
                  <a:srgbClr val="D6E5EF"/>
                </a:solidFill>
                <a:latin typeface="Times New Roman" panose="02020603050405020304" charset="0"/>
                <a:ea typeface="Roboto" pitchFamily="34" charset="-122"/>
                <a:cs typeface="Times New Roman" panose="02020603050405020304" charset="0"/>
              </a:rPr>
              <a:t>R-squared (R2) Score:</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It measures the proportion of the variance in the target variable that is predictable from the independent variables. R2 score ranges from 0 to 1, where 1 indicates a perfect fit.</a:t>
            </a:r>
            <a:endParaRPr lang="en-US" sz="2000" dirty="0">
              <a:latin typeface="Times New Roman" panose="02020603050405020304" charset="0"/>
              <a:cs typeface="Times New Roman" panose="02020603050405020304" charset="0"/>
            </a:endParaRPr>
          </a:p>
        </p:txBody>
      </p:sp>
      <p:sp>
        <p:nvSpPr>
          <p:cNvPr id="12" name="Text 9"/>
          <p:cNvSpPr/>
          <p:nvPr/>
        </p:nvSpPr>
        <p:spPr>
          <a:xfrm>
            <a:off x="2393394" y="6434138"/>
            <a:ext cx="10199013" cy="710803"/>
          </a:xfrm>
          <a:prstGeom prst="rect">
            <a:avLst/>
          </a:prstGeom>
          <a:noFill/>
        </p:spPr>
        <p:txBody>
          <a:bodyPr wrap="square" rtlCol="0" anchor="t"/>
          <a:lstStyle/>
          <a:p>
            <a:pPr marL="0" indent="0" algn="l">
              <a:lnSpc>
                <a:spcPts val="2800"/>
              </a:lnSpc>
              <a:buSzPct val="100000"/>
              <a:buFont typeface="+mj-lt"/>
              <a:buNone/>
            </a:pPr>
            <a:r>
              <a:rPr lang="en-US" sz="2000" i="1" u="sng" dirty="0">
                <a:solidFill>
                  <a:srgbClr val="D6E5EF"/>
                </a:solidFill>
                <a:latin typeface="Times New Roman" panose="02020603050405020304" charset="0"/>
                <a:ea typeface="Roboto" pitchFamily="34" charset="-122"/>
                <a:cs typeface="Times New Roman" panose="02020603050405020304" charset="0"/>
              </a:rPr>
              <a:t>Mean </a:t>
            </a:r>
            <a:r>
              <a:rPr lang="en-IN" altLang="en-US" sz="2000" i="1" u="sng" dirty="0">
                <a:solidFill>
                  <a:srgbClr val="D6E5EF"/>
                </a:solidFill>
                <a:latin typeface="Times New Roman" panose="02020603050405020304" charset="0"/>
                <a:ea typeface="Roboto" pitchFamily="34" charset="-122"/>
                <a:cs typeface="Times New Roman" panose="02020603050405020304" charset="0"/>
              </a:rPr>
              <a:t>Absolute </a:t>
            </a:r>
            <a:r>
              <a:rPr lang="en-US" sz="2000" i="1" u="sng" dirty="0">
                <a:solidFill>
                  <a:srgbClr val="D6E5EF"/>
                </a:solidFill>
                <a:latin typeface="Times New Roman" panose="02020603050405020304" charset="0"/>
                <a:ea typeface="Roboto" pitchFamily="34" charset="-122"/>
                <a:cs typeface="Times New Roman" panose="02020603050405020304" charset="0"/>
              </a:rPr>
              <a:t>Percentage Error (MAPE):</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It calculates the percentage difference between predicted and actual values, making it easy to interpret.</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12700"/>
            <a:ext cx="14630400" cy="8229600"/>
          </a:xfrm>
          <a:prstGeom prst="rect">
            <a:avLst/>
          </a:prstGeom>
          <a:solidFill>
            <a:srgbClr val="202733">
              <a:alpha val="80000"/>
            </a:srgbClr>
          </a:solidFill>
        </p:spPr>
      </p:sp>
      <p:sp>
        <p:nvSpPr>
          <p:cNvPr id="6" name="Text 3"/>
          <p:cNvSpPr/>
          <p:nvPr/>
        </p:nvSpPr>
        <p:spPr>
          <a:xfrm>
            <a:off x="2037993" y="1637705"/>
            <a:ext cx="640080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Evaluation </a:t>
            </a:r>
            <a:r>
              <a:rPr lang="en-US" sz="6000" dirty="0">
                <a:solidFill>
                  <a:srgbClr val="60A9FF"/>
                </a:solidFill>
                <a:latin typeface="Times New Roman" panose="02020603050405020304" charset="0"/>
                <a:ea typeface="Roboto Slab" pitchFamily="34" charset="-122"/>
                <a:cs typeface="Times New Roman" panose="02020603050405020304" charset="0"/>
              </a:rPr>
              <a:t>and Analysis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7" name="Text 4"/>
          <p:cNvSpPr/>
          <p:nvPr/>
        </p:nvSpPr>
        <p:spPr>
          <a:xfrm>
            <a:off x="2037993" y="2665333"/>
            <a:ext cx="10554414" cy="355402"/>
          </a:xfrm>
          <a:prstGeom prst="rect">
            <a:avLst/>
          </a:prstGeom>
          <a:noFill/>
        </p:spPr>
        <p:txBody>
          <a:bodyPr wrap="none" rtlCol="0" anchor="t"/>
          <a:lstStyle/>
          <a:p>
            <a:pPr marL="0" indent="0">
              <a:lnSpc>
                <a:spcPts val="2800"/>
              </a:lnSpc>
              <a:buNone/>
            </a:pPr>
            <a:r>
              <a:rPr lang="en-US" sz="2000" dirty="0">
                <a:solidFill>
                  <a:srgbClr val="D6E5EF"/>
                </a:solidFill>
                <a:latin typeface="Times New Roman" panose="02020603050405020304" charset="0"/>
                <a:ea typeface="Roboto" pitchFamily="34" charset="-122"/>
                <a:cs typeface="Times New Roman" panose="02020603050405020304" charset="0"/>
              </a:rPr>
              <a:t>Comparison table for different performance metrics of different algorithms: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pic>
        <p:nvPicPr>
          <p:cNvPr id="8" name="Image 1" descr="preencoded.png"/>
          <p:cNvPicPr>
            <a:picLocks noChangeAspect="1"/>
          </p:cNvPicPr>
          <p:nvPr/>
        </p:nvPicPr>
        <p:blipFill>
          <a:blip r:embed="rId2"/>
          <a:stretch>
            <a:fillRect/>
          </a:stretch>
        </p:blipFill>
        <p:spPr>
          <a:xfrm>
            <a:off x="2037993" y="3270647"/>
            <a:ext cx="10356890" cy="2715935"/>
          </a:xfrm>
          <a:prstGeom prst="rect">
            <a:avLst/>
          </a:prstGeom>
        </p:spPr>
      </p:pic>
      <p:sp>
        <p:nvSpPr>
          <p:cNvPr id="9" name="Text 5"/>
          <p:cNvSpPr/>
          <p:nvPr/>
        </p:nvSpPr>
        <p:spPr>
          <a:xfrm>
            <a:off x="2037993" y="6236494"/>
            <a:ext cx="10554414" cy="355402"/>
          </a:xfrm>
          <a:prstGeom prst="rect">
            <a:avLst/>
          </a:prstGeom>
          <a:noFill/>
        </p:spPr>
        <p:txBody>
          <a:bodyPr wrap="none" rtlCol="0" anchor="t"/>
          <a:lstStyle/>
          <a:p>
            <a:pPr marL="0" indent="0">
              <a:lnSpc>
                <a:spcPts val="2800"/>
              </a:lnSpc>
              <a:buNone/>
            </a:pPr>
            <a:r>
              <a:rPr lang="en-US" sz="2000" dirty="0">
                <a:solidFill>
                  <a:srgbClr val="D6E5EF"/>
                </a:solidFill>
                <a:latin typeface="Times New Roman" panose="02020603050405020304" charset="0"/>
                <a:ea typeface="Roboto" pitchFamily="34" charset="-122"/>
                <a:cs typeface="Times New Roman" panose="02020603050405020304" charset="0"/>
              </a:rPr>
              <a:t>CatBoost and LightGBM are giving the best results amongst all algorithms.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p:spPr>
      </p:sp>
      <p:sp>
        <p:nvSpPr>
          <p:cNvPr id="6" name="Text 3"/>
          <p:cNvSpPr/>
          <p:nvPr/>
        </p:nvSpPr>
        <p:spPr>
          <a:xfrm>
            <a:off x="2037993" y="1555194"/>
            <a:ext cx="640080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Evaluation and Analysis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7" name="Text 4"/>
          <p:cNvSpPr/>
          <p:nvPr/>
        </p:nvSpPr>
        <p:spPr>
          <a:xfrm>
            <a:off x="2037993" y="2582823"/>
            <a:ext cx="10554414" cy="710803"/>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charset="0"/>
                <a:ea typeface="Roboto" pitchFamily="34" charset="-122"/>
                <a:cs typeface="Times New Roman" panose="02020603050405020304" charset="0"/>
              </a:rPr>
              <a:t>Table denoting the actual value of data and the corresponding prediction values for various regression models: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pic>
        <p:nvPicPr>
          <p:cNvPr id="8" name="Image 1" descr="preencoded.png"/>
          <p:cNvPicPr>
            <a:picLocks noChangeAspect="1"/>
          </p:cNvPicPr>
          <p:nvPr/>
        </p:nvPicPr>
        <p:blipFill>
          <a:blip r:embed="rId2"/>
          <a:stretch>
            <a:fillRect/>
          </a:stretch>
        </p:blipFill>
        <p:spPr>
          <a:xfrm>
            <a:off x="2037715" y="3543300"/>
            <a:ext cx="11278235" cy="36341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5096490" cy="8229600"/>
          </a:xfrm>
          <a:prstGeom prst="rect">
            <a:avLst/>
          </a:prstGeom>
          <a:solidFill>
            <a:srgbClr val="202733">
              <a:alpha val="80000"/>
            </a:srgbClr>
          </a:solidFill>
        </p:spPr>
      </p:sp>
      <p:sp>
        <p:nvSpPr>
          <p:cNvPr id="6" name="Text 3"/>
          <p:cNvSpPr/>
          <p:nvPr/>
        </p:nvSpPr>
        <p:spPr>
          <a:xfrm>
            <a:off x="2464594" y="981710"/>
            <a:ext cx="4084677" cy="638175"/>
          </a:xfrm>
          <a:prstGeom prst="rect">
            <a:avLst/>
          </a:prstGeom>
          <a:noFill/>
        </p:spPr>
        <p:txBody>
          <a:bodyPr wrap="none" rtlCol="0" anchor="t"/>
          <a:lstStyle/>
          <a:p>
            <a:pPr marL="0" indent="0">
              <a:lnSpc>
                <a:spcPts val="5025"/>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Cross Validation:</a:t>
            </a:r>
            <a:endParaRPr lang="en-US" sz="6000" dirty="0">
              <a:solidFill>
                <a:srgbClr val="60A9FF"/>
              </a:solidFill>
              <a:latin typeface="Times New Roman" panose="02020603050405020304" charset="0"/>
              <a:ea typeface="Roboto Slab" pitchFamily="34" charset="-122"/>
              <a:cs typeface="Times New Roman" panose="02020603050405020304" charset="0"/>
            </a:endParaRPr>
          </a:p>
          <a:p>
            <a:pPr marL="0" indent="0">
              <a:lnSpc>
                <a:spcPts val="5025"/>
              </a:lnSpc>
              <a:buNone/>
            </a:pPr>
            <a:endParaRPr lang="en-US" sz="6000" dirty="0">
              <a:solidFill>
                <a:srgbClr val="60A9FF"/>
              </a:solidFill>
              <a:latin typeface="Times New Roman" panose="02020603050405020304" charset="0"/>
              <a:ea typeface="Roboto Slab" pitchFamily="34" charset="-122"/>
              <a:cs typeface="Times New Roman" panose="02020603050405020304" charset="0"/>
            </a:endParaRPr>
          </a:p>
          <a:p>
            <a:pPr marL="0" indent="0">
              <a:lnSpc>
                <a:spcPts val="5025"/>
              </a:lnSpc>
              <a:buNone/>
            </a:pP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7" name="Text 4"/>
          <p:cNvSpPr/>
          <p:nvPr/>
        </p:nvSpPr>
        <p:spPr>
          <a:xfrm>
            <a:off x="2726055" y="1791335"/>
            <a:ext cx="9439910" cy="319405"/>
          </a:xfrm>
          <a:prstGeom prst="rect">
            <a:avLst/>
          </a:prstGeom>
          <a:noFill/>
        </p:spPr>
        <p:txBody>
          <a:bodyPr wrap="none" rtlCol="0" anchor="t"/>
          <a:lstStyle/>
          <a:p>
            <a:pPr marL="342900"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To check if the model is overfitting we can evaluate the model using cross-validation.</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2725817" y="2113042"/>
            <a:ext cx="9439870" cy="261342"/>
          </a:xfrm>
          <a:prstGeom prst="rect">
            <a:avLst/>
          </a:prstGeom>
          <a:noFill/>
        </p:spPr>
        <p:txBody>
          <a:bodyPr wrap="none" rtlCol="0" anchor="t"/>
          <a:lstStyle/>
          <a:p>
            <a:pPr marL="342900"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Cross-validation helps assess the model's performance on different subsets of the data, providing a robust measure.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2725817" y="2192536"/>
            <a:ext cx="9439870" cy="522684"/>
          </a:xfrm>
          <a:prstGeom prst="rect">
            <a:avLst/>
          </a:prstGeom>
          <a:noFill/>
        </p:spPr>
        <p:txBody>
          <a:bodyPr wrap="square" rtlCol="0" anchor="t"/>
          <a:lstStyle/>
          <a:p>
            <a:pPr indent="0" algn="l">
              <a:lnSpc>
                <a:spcPts val="2060"/>
              </a:lnSpc>
              <a:buSzPct val="100000"/>
              <a:buNone/>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342900"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We can compare the mean squared error (MSE) scores and the average MSE given by </a:t>
            </a:r>
            <a:endParaRPr lang="en-US" sz="2000" dirty="0">
              <a:solidFill>
                <a:srgbClr val="D6E5EF"/>
              </a:solidFill>
              <a:latin typeface="Times New Roman" panose="02020603050405020304" charset="0"/>
              <a:ea typeface="Roboto" pitchFamily="34" charset="-122"/>
              <a:cs typeface="Times New Roman" panose="02020603050405020304" charset="0"/>
            </a:endParaRPr>
          </a:p>
          <a:p>
            <a:pPr indent="0" algn="l">
              <a:lnSpc>
                <a:spcPts val="2060"/>
              </a:lnSpc>
              <a:buSzPct val="100000"/>
              <a:buNone/>
            </a:pPr>
            <a:r>
              <a:rPr lang="en-US" sz="2000" dirty="0">
                <a:solidFill>
                  <a:srgbClr val="D6E5EF"/>
                </a:solidFill>
                <a:latin typeface="Times New Roman" panose="02020603050405020304" charset="0"/>
                <a:ea typeface="Roboto" pitchFamily="34" charset="-122"/>
                <a:cs typeface="Times New Roman" panose="02020603050405020304" charset="0"/>
              </a:rPr>
              <a:t>      cross validation approach which provides insights into the performance of the model </a:t>
            </a:r>
            <a:endParaRPr lang="en-US" sz="2000" dirty="0">
              <a:solidFill>
                <a:srgbClr val="D6E5EF"/>
              </a:solidFill>
              <a:latin typeface="Times New Roman" panose="02020603050405020304" charset="0"/>
              <a:ea typeface="Roboto" pitchFamily="34" charset="-122"/>
              <a:cs typeface="Times New Roman" panose="02020603050405020304" charset="0"/>
            </a:endParaRPr>
          </a:p>
          <a:p>
            <a:pPr indent="0" algn="l">
              <a:lnSpc>
                <a:spcPts val="2060"/>
              </a:lnSpc>
              <a:buSzPct val="100000"/>
              <a:buNone/>
            </a:pPr>
            <a:r>
              <a:rPr lang="en-US" sz="2000" dirty="0">
                <a:solidFill>
                  <a:srgbClr val="D6E5EF"/>
                </a:solidFill>
                <a:latin typeface="Times New Roman" panose="02020603050405020304" charset="0"/>
                <a:ea typeface="Roboto" pitchFamily="34" charset="-122"/>
                <a:cs typeface="Times New Roman" panose="02020603050405020304" charset="0"/>
              </a:rPr>
              <a:t>      across different folds of the dataset.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2987397" y="2944892"/>
            <a:ext cx="9178290" cy="261342"/>
          </a:xfrm>
          <a:prstGeom prst="rect">
            <a:avLst/>
          </a:prstGeom>
          <a:noFill/>
        </p:spPr>
        <p:txBody>
          <a:bodyPr wrap="none" rtlCol="0" anchor="t"/>
          <a:lstStyle/>
          <a:p>
            <a:pPr marL="685800" lvl="1" indent="-342900" algn="l">
              <a:lnSpc>
                <a:spcPts val="2060"/>
              </a:lnSpc>
              <a:buSzPct val="100000"/>
              <a:buFont typeface="+mj-lt"/>
              <a:buAutoNum type="arabicPeriod"/>
            </a:pPr>
            <a:endParaRPr lang="en-US" sz="2000" b="1" dirty="0">
              <a:solidFill>
                <a:srgbClr val="D6E5EF"/>
              </a:solidFill>
              <a:latin typeface="Times New Roman" panose="02020603050405020304" charset="0"/>
              <a:ea typeface="Roboto" pitchFamily="34" charset="-122"/>
              <a:cs typeface="Times New Roman" panose="02020603050405020304" charset="0"/>
            </a:endParaRPr>
          </a:p>
          <a:p>
            <a:pPr marL="685800" lvl="1" indent="-342900" algn="l">
              <a:lnSpc>
                <a:spcPts val="2060"/>
              </a:lnSpc>
              <a:buSzPct val="100000"/>
              <a:buFont typeface="+mj-lt"/>
              <a:buAutoNum type="arabicPeriod"/>
            </a:pPr>
            <a:endParaRPr lang="en-US" sz="2000" b="1" dirty="0">
              <a:solidFill>
                <a:srgbClr val="D6E5EF"/>
              </a:solidFill>
              <a:latin typeface="Times New Roman" panose="02020603050405020304" charset="0"/>
              <a:ea typeface="Roboto" pitchFamily="34" charset="-122"/>
              <a:cs typeface="Times New Roman" panose="02020603050405020304" charset="0"/>
            </a:endParaRPr>
          </a:p>
          <a:p>
            <a:pPr marL="685800" lvl="1" indent="-342900" algn="l">
              <a:lnSpc>
                <a:spcPts val="2060"/>
              </a:lnSpc>
              <a:buSzPct val="100000"/>
              <a:buFont typeface="+mj-lt"/>
              <a:buAutoNum type="arabicPeriod"/>
            </a:pPr>
            <a:r>
              <a:rPr lang="en-US" sz="2000" b="1" dirty="0">
                <a:solidFill>
                  <a:srgbClr val="D6E5EF"/>
                </a:solidFill>
                <a:latin typeface="Times New Roman" panose="02020603050405020304" charset="0"/>
                <a:ea typeface="Roboto" pitchFamily="34" charset="-122"/>
                <a:cs typeface="Times New Roman" panose="02020603050405020304" charset="0"/>
              </a:rPr>
              <a:t>Cross-Validated MSE Scores:</a:t>
            </a:r>
            <a:endParaRPr lang="en-US" sz="2000" b="1"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8"/>
          <p:cNvSpPr/>
          <p:nvPr/>
        </p:nvSpPr>
        <p:spPr>
          <a:xfrm>
            <a:off x="3248739" y="3287911"/>
            <a:ext cx="8916948" cy="261342"/>
          </a:xfrm>
          <a:prstGeom prst="rect">
            <a:avLst/>
          </a:prstGeom>
          <a:noFill/>
        </p:spPr>
        <p:txBody>
          <a:bodyPr wrap="none" rtlCol="0" anchor="t"/>
          <a:lstStyle/>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Fold 1 MSE: 748,192.30</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2" name="Text 9"/>
          <p:cNvSpPr/>
          <p:nvPr/>
        </p:nvSpPr>
        <p:spPr>
          <a:xfrm>
            <a:off x="3248739" y="3630930"/>
            <a:ext cx="8916948" cy="261342"/>
          </a:xfrm>
          <a:prstGeom prst="rect">
            <a:avLst/>
          </a:prstGeom>
          <a:noFill/>
        </p:spPr>
        <p:txBody>
          <a:bodyPr wrap="none" rtlCol="0" anchor="t"/>
          <a:lstStyle/>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Fold 2 MSE: 736,484.57</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3" name="Text 10"/>
          <p:cNvSpPr/>
          <p:nvPr/>
        </p:nvSpPr>
        <p:spPr>
          <a:xfrm>
            <a:off x="3248739" y="3973949"/>
            <a:ext cx="8916948" cy="261342"/>
          </a:xfrm>
          <a:prstGeom prst="rect">
            <a:avLst/>
          </a:prstGeom>
          <a:noFill/>
        </p:spPr>
        <p:txBody>
          <a:bodyPr wrap="none" rtlCol="0" anchor="t"/>
          <a:lstStyle/>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Fold 3 MSE: 816,982.87</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4" name="Text 11"/>
          <p:cNvSpPr/>
          <p:nvPr/>
        </p:nvSpPr>
        <p:spPr>
          <a:xfrm>
            <a:off x="3248739" y="4316968"/>
            <a:ext cx="8916948" cy="261342"/>
          </a:xfrm>
          <a:prstGeom prst="rect">
            <a:avLst/>
          </a:prstGeom>
          <a:noFill/>
        </p:spPr>
        <p:txBody>
          <a:bodyPr wrap="none" rtlCol="0" anchor="t"/>
          <a:lstStyle/>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Fold 4 MSE: 743,932.40</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5" name="Text 12"/>
          <p:cNvSpPr/>
          <p:nvPr/>
        </p:nvSpPr>
        <p:spPr>
          <a:xfrm>
            <a:off x="3248739" y="4659987"/>
            <a:ext cx="8916948" cy="261342"/>
          </a:xfrm>
          <a:prstGeom prst="rect">
            <a:avLst/>
          </a:prstGeom>
          <a:noFill/>
        </p:spPr>
        <p:txBody>
          <a:bodyPr wrap="none" rtlCol="0" anchor="t"/>
          <a:lstStyle/>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Fold 5 MSE: 747,316.45</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6" name="Text 13"/>
          <p:cNvSpPr/>
          <p:nvPr/>
        </p:nvSpPr>
        <p:spPr>
          <a:xfrm>
            <a:off x="2987397" y="5688806"/>
            <a:ext cx="9178290" cy="261342"/>
          </a:xfrm>
          <a:prstGeom prst="rect">
            <a:avLst/>
          </a:prstGeom>
          <a:noFill/>
        </p:spPr>
        <p:txBody>
          <a:bodyPr wrap="none" rtlCol="0" anchor="t"/>
          <a:lstStyle/>
          <a:p>
            <a:pPr marL="685800" lvl="1" indent="-342900" algn="l">
              <a:lnSpc>
                <a:spcPts val="2060"/>
              </a:lnSpc>
              <a:buSzPct val="100000"/>
              <a:buFont typeface="+mj-lt"/>
              <a:buAutoNum type="arabicPeriod" startAt="2"/>
            </a:pPr>
            <a:r>
              <a:rPr lang="en-US" sz="2000" b="1" dirty="0">
                <a:solidFill>
                  <a:srgbClr val="D6E5EF"/>
                </a:solidFill>
                <a:latin typeface="Times New Roman" panose="02020603050405020304" charset="0"/>
                <a:ea typeface="Roboto" pitchFamily="34" charset="-122"/>
                <a:cs typeface="Times New Roman" panose="02020603050405020304" charset="0"/>
              </a:rPr>
              <a:t>Average MSE:</a:t>
            </a:r>
            <a:endParaRPr lang="en-US" sz="2000" b="1" dirty="0">
              <a:solidFill>
                <a:srgbClr val="D6E5EF"/>
              </a:solidFill>
              <a:latin typeface="Times New Roman" panose="02020603050405020304" charset="0"/>
              <a:ea typeface="Roboto" pitchFamily="34" charset="-122"/>
              <a:cs typeface="Times New Roman" panose="02020603050405020304" charset="0"/>
            </a:endParaRPr>
          </a:p>
        </p:txBody>
      </p:sp>
      <p:sp>
        <p:nvSpPr>
          <p:cNvPr id="17" name="Text 14"/>
          <p:cNvSpPr/>
          <p:nvPr/>
        </p:nvSpPr>
        <p:spPr>
          <a:xfrm>
            <a:off x="3248739" y="6032460"/>
            <a:ext cx="8916948" cy="261342"/>
          </a:xfrm>
          <a:prstGeom prst="rect">
            <a:avLst/>
          </a:prstGeom>
          <a:noFill/>
        </p:spPr>
        <p:txBody>
          <a:bodyPr wrap="none" rtlCol="0" anchor="t"/>
          <a:lstStyle/>
          <a:p>
            <a:pPr marL="1028700" lvl="2"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Average MSE: 758,581.72</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8" name="Text 15"/>
          <p:cNvSpPr/>
          <p:nvPr/>
        </p:nvSpPr>
        <p:spPr>
          <a:xfrm>
            <a:off x="2725817" y="6375479"/>
            <a:ext cx="9439870" cy="522684"/>
          </a:xfrm>
          <a:prstGeom prst="rect">
            <a:avLst/>
          </a:prstGeom>
          <a:noFill/>
        </p:spPr>
        <p:txBody>
          <a:bodyPr wrap="square" rtlCol="0" anchor="t"/>
          <a:lstStyle/>
          <a:p>
            <a:pPr marL="342900"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A lower MSE is desirable, indicating better model performance. The MSE values across folds are relatively close, suggesting consistency in model performance.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9" name="Text 16"/>
          <p:cNvSpPr/>
          <p:nvPr/>
        </p:nvSpPr>
        <p:spPr>
          <a:xfrm>
            <a:off x="2725817" y="6979206"/>
            <a:ext cx="9439870" cy="261342"/>
          </a:xfrm>
          <a:prstGeom prst="rect">
            <a:avLst/>
          </a:prstGeom>
          <a:noFill/>
        </p:spPr>
        <p:txBody>
          <a:bodyPr wrap="none" rtlCol="0" anchor="t"/>
          <a:lstStyle/>
          <a:p>
            <a:pPr marL="342900" indent="-342900" algn="l">
              <a:lnSpc>
                <a:spcPts val="206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If the cross-validated MSE is close to the MSE of the testing set, it indicates good generalization.</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20" name="Text 17"/>
          <p:cNvSpPr/>
          <p:nvPr/>
        </p:nvSpPr>
        <p:spPr>
          <a:xfrm>
            <a:off x="2464594" y="6784419"/>
            <a:ext cx="9701093" cy="326708"/>
          </a:xfrm>
          <a:prstGeom prst="rect">
            <a:avLst/>
          </a:prstGeom>
          <a:noFill/>
        </p:spPr>
        <p:txBody>
          <a:bodyPr wrap="none" rtlCol="0" anchor="t"/>
          <a:lstStyle/>
          <a:p>
            <a:pPr marL="0" indent="0">
              <a:lnSpc>
                <a:spcPts val="2575"/>
              </a:lnSpc>
              <a:buNone/>
            </a:pPr>
            <a:endParaRPr lang="en-US" sz="2000" dirty="0">
              <a:latin typeface="Times New Roman" panose="02020603050405020304" charset="0"/>
              <a:cs typeface="Times New Roman" panose="02020603050405020304" charset="0"/>
            </a:endParaRPr>
          </a:p>
        </p:txBody>
      </p:sp>
      <p:sp>
        <p:nvSpPr>
          <p:cNvPr id="21" name="Text 18"/>
          <p:cNvSpPr/>
          <p:nvPr/>
        </p:nvSpPr>
        <p:spPr>
          <a:xfrm>
            <a:off x="2464594" y="7340798"/>
            <a:ext cx="9701093" cy="326708"/>
          </a:xfrm>
          <a:prstGeom prst="rect">
            <a:avLst/>
          </a:prstGeom>
          <a:noFill/>
        </p:spPr>
        <p:txBody>
          <a:bodyPr wrap="none" rtlCol="0" anchor="t"/>
          <a:lstStyle/>
          <a:p>
            <a:pPr marL="0" indent="0">
              <a:lnSpc>
                <a:spcPts val="2575"/>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891064"/>
            <a:ext cx="4443889"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Conclusion</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88601" y="1918692"/>
            <a:ext cx="7122200" cy="1066205"/>
          </a:xfrm>
          <a:prstGeom prst="rect">
            <a:avLst/>
          </a:prstGeom>
          <a:noFill/>
        </p:spPr>
        <p:txBody>
          <a:bodyPr wrap="squar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The regression models, particularly using algorithms like LightGBM, Random Forest, and CatBoost, demonstrate strong predictive performance.</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88601" y="3073718"/>
            <a:ext cx="7122200" cy="1066205"/>
          </a:xfrm>
          <a:prstGeom prst="rect">
            <a:avLst/>
          </a:prstGeom>
          <a:noFill/>
        </p:spPr>
        <p:txBody>
          <a:bodyPr wrap="squar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The average cross-validated Mean Squared Error (MSE) is around 758,581.72, indicating that the models generalize well to different subsets of the data.</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188601" y="4228743"/>
            <a:ext cx="7122200" cy="355402"/>
          </a:xfrm>
          <a:prstGeom prst="rect">
            <a:avLst/>
          </a:prstGeom>
          <a:noFill/>
        </p:spPr>
        <p:txBody>
          <a:bodyPr wrap="non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The models show good generalization from training to testing data.</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188601" y="4672965"/>
            <a:ext cx="7122200" cy="710803"/>
          </a:xfrm>
          <a:prstGeom prst="rect">
            <a:avLst/>
          </a:prstGeom>
          <a:noFill/>
        </p:spPr>
        <p:txBody>
          <a:bodyPr wrap="squar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There is no significant overfitting, as indicated by the close resemblance of training and testing metrics.</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188601" y="5472589"/>
            <a:ext cx="7122200" cy="710803"/>
          </a:xfrm>
          <a:prstGeom prst="rect">
            <a:avLst/>
          </a:prstGeom>
          <a:noFill/>
        </p:spPr>
        <p:txBody>
          <a:bodyPr wrap="squar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Comparing model MSE values with a baseline model demonstrates a substantial improvement in predictive performance.</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8"/>
          <p:cNvSpPr/>
          <p:nvPr/>
        </p:nvSpPr>
        <p:spPr>
          <a:xfrm>
            <a:off x="1188601" y="6272212"/>
            <a:ext cx="7122200" cy="1066205"/>
          </a:xfrm>
          <a:prstGeom prst="rect">
            <a:avLst/>
          </a:prstGeom>
          <a:noFill/>
        </p:spPr>
        <p:txBody>
          <a:bodyPr wrap="square" rtlCol="0" anchor="t"/>
          <a:lstStyle/>
          <a:p>
            <a:pPr marL="342900" indent="-342900" algn="l">
              <a:lnSpc>
                <a:spcPts val="280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Given the models' performance, one may recommend deploying the LightGBM, Random Forest, or CatBoost model for making predictions on new, unseen data.</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90123"/>
            <a:ext cx="499872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Problem Statement</a:t>
            </a:r>
            <a:endParaRPr lang="en-US" sz="6000" dirty="0">
              <a:latin typeface="Times New Roman" panose="02020603050405020304" charset="0"/>
              <a:cs typeface="Times New Roman" panose="02020603050405020304" charset="0"/>
            </a:endParaRPr>
          </a:p>
        </p:txBody>
      </p:sp>
      <p:sp>
        <p:nvSpPr>
          <p:cNvPr id="6" name="Text 3"/>
          <p:cNvSpPr/>
          <p:nvPr/>
        </p:nvSpPr>
        <p:spPr>
          <a:xfrm>
            <a:off x="833199" y="3917752"/>
            <a:ext cx="7477601" cy="1421606"/>
          </a:xfrm>
          <a:prstGeom prst="rect">
            <a:avLst/>
          </a:prstGeom>
          <a:noFill/>
        </p:spPr>
        <p:txBody>
          <a:bodyPr wrap="square" rtlCol="0" anchor="t"/>
          <a:lstStyle/>
          <a:p>
            <a:pPr marL="0" indent="0">
              <a:lnSpc>
                <a:spcPts val="2800"/>
              </a:lnSpc>
              <a:buNone/>
            </a:pPr>
            <a:r>
              <a:rPr lang="en-US" sz="2400" dirty="0">
                <a:solidFill>
                  <a:srgbClr val="D6E5EF"/>
                </a:solidFill>
                <a:latin typeface="Times New Roman" panose="02020603050405020304" charset="0"/>
                <a:ea typeface="Roboto" pitchFamily="34" charset="-122"/>
                <a:cs typeface="Times New Roman" panose="02020603050405020304" charset="0"/>
              </a:rPr>
              <a:t>An FMCG company's instant noodle business has an inventory cost loss due to a mismatch between high demand and low supply, and vice versa. The higher management want to optimize supply quantity in every warehouse in the entire country.</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055733"/>
            <a:ext cx="669036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Demand Pattern Analysis</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833199" y="3083362"/>
            <a:ext cx="7477601" cy="710803"/>
          </a:xfrm>
          <a:prstGeom prst="rect">
            <a:avLst/>
          </a:prstGeom>
          <a:noFill/>
        </p:spPr>
        <p:txBody>
          <a:bodyPr wrap="square" rtlCol="0" anchor="t"/>
          <a:lstStyle/>
          <a:p>
            <a:pPr marL="0" indent="0">
              <a:lnSpc>
                <a:spcPts val="2800"/>
              </a:lnSpc>
              <a:buNone/>
            </a:pPr>
            <a:r>
              <a:rPr lang="en-US" sz="2000" dirty="0">
                <a:solidFill>
                  <a:srgbClr val="D6E5EF"/>
                </a:solidFill>
                <a:latin typeface="Times New Roman" panose="02020603050405020304" charset="0"/>
                <a:ea typeface="Roboto" pitchFamily="34" charset="-122"/>
                <a:cs typeface="Times New Roman" panose="02020603050405020304" charset="0"/>
              </a:rPr>
              <a:t>Table representing central tendency and variability for different zones based on product weight in tons (target variable):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pic>
        <p:nvPicPr>
          <p:cNvPr id="7" name="Image 1" descr="preencoded.png"/>
          <p:cNvPicPr>
            <a:picLocks noChangeAspect="1"/>
          </p:cNvPicPr>
          <p:nvPr/>
        </p:nvPicPr>
        <p:blipFill>
          <a:blip r:embed="rId2"/>
          <a:stretch>
            <a:fillRect/>
          </a:stretch>
        </p:blipFill>
        <p:spPr>
          <a:xfrm>
            <a:off x="861060" y="4127500"/>
            <a:ext cx="7449820" cy="2148205"/>
          </a:xfrm>
          <a:prstGeom prst="rect">
            <a:avLst/>
          </a:prstGeom>
        </p:spPr>
      </p:pic>
      <p:sp>
        <p:nvSpPr>
          <p:cNvPr id="8" name="Text 4"/>
          <p:cNvSpPr/>
          <p:nvPr/>
        </p:nvSpPr>
        <p:spPr>
          <a:xfrm>
            <a:off x="833199" y="5818346"/>
            <a:ext cx="7477601" cy="355402"/>
          </a:xfrm>
          <a:prstGeom prst="rect">
            <a:avLst/>
          </a:prstGeom>
          <a:noFill/>
        </p:spPr>
        <p:txBody>
          <a:bodyPr wrap="none" rtlCol="0" anchor="t"/>
          <a:lstStyle/>
          <a:p>
            <a:pPr marL="0" indent="0">
              <a:lnSpc>
                <a:spcPts val="28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12225"/>
            <a:ext cx="669036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Demand Pattern Analysis</a:t>
            </a:r>
            <a:endParaRPr lang="en-US" sz="6000" dirty="0">
              <a:latin typeface="Times New Roman" panose="02020603050405020304" charset="0"/>
              <a:cs typeface="Times New Roman" panose="02020603050405020304" charset="0"/>
            </a:endParaRPr>
          </a:p>
        </p:txBody>
      </p:sp>
      <p:pic>
        <p:nvPicPr>
          <p:cNvPr id="6" name="Image 1" descr="preencoded.png"/>
          <p:cNvPicPr>
            <a:picLocks noChangeAspect="1"/>
          </p:cNvPicPr>
          <p:nvPr/>
        </p:nvPicPr>
        <p:blipFill>
          <a:blip r:embed="rId2"/>
          <a:stretch>
            <a:fillRect/>
          </a:stretch>
        </p:blipFill>
        <p:spPr>
          <a:xfrm>
            <a:off x="833199" y="2639854"/>
            <a:ext cx="7477601" cy="39774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543056"/>
            <a:ext cx="4443889"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Conclusion</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88601" y="3570684"/>
            <a:ext cx="7122200" cy="710803"/>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The mean and median values, along with the similar standard deviations, indicate a relatively consistent demand pattern across the zones.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88601" y="4758928"/>
            <a:ext cx="7122200" cy="710803"/>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There are no significant differences in the central tendency or variability in product weight, suggesting a balanced demand across the regions.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833199" y="5331023"/>
            <a:ext cx="7477601" cy="355402"/>
          </a:xfrm>
          <a:prstGeom prst="rect">
            <a:avLst/>
          </a:prstGeom>
          <a:noFill/>
        </p:spPr>
        <p:txBody>
          <a:bodyPr wrap="none" rtlCol="0" anchor="t"/>
          <a:lstStyle/>
          <a:p>
            <a:pPr marL="0" indent="0">
              <a:lnSpc>
                <a:spcPts val="2800"/>
              </a:lnSpc>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39998"/>
            <a:ext cx="5173980" cy="694373"/>
          </a:xfrm>
          <a:prstGeom prst="rect">
            <a:avLst/>
          </a:prstGeom>
          <a:noFill/>
        </p:spPr>
        <p:txBody>
          <a:bodyPr wrap="none" rtlCol="0" anchor="t"/>
          <a:lstStyle/>
          <a:p>
            <a:pPr marL="0" indent="0">
              <a:lnSpc>
                <a:spcPts val="5470"/>
              </a:lnSpc>
              <a:buNone/>
            </a:pPr>
            <a:r>
              <a:rPr lang="en-US" sz="6000" b="1" i="1" dirty="0">
                <a:solidFill>
                  <a:srgbClr val="60A9FF"/>
                </a:solidFill>
                <a:latin typeface="Times New Roman" panose="02020603050405020304" charset="0"/>
                <a:ea typeface="Roboto Slab" pitchFamily="34" charset="-122"/>
                <a:cs typeface="Times New Roman" panose="02020603050405020304" charset="0"/>
              </a:rPr>
              <a:t>Thank you for your</a:t>
            </a:r>
            <a:endParaRPr lang="en-US" sz="6000" b="1" i="1"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833199" y="3867626"/>
            <a:ext cx="5332690" cy="833199"/>
          </a:xfrm>
          <a:prstGeom prst="rect">
            <a:avLst/>
          </a:prstGeom>
          <a:noFill/>
        </p:spPr>
        <p:txBody>
          <a:bodyPr wrap="none" rtlCol="0" anchor="t"/>
          <a:lstStyle/>
          <a:p>
            <a:pPr marL="0" indent="0">
              <a:lnSpc>
                <a:spcPts val="6560"/>
              </a:lnSpc>
              <a:buNone/>
            </a:pPr>
            <a:r>
              <a:rPr lang="en-US" sz="6000" b="1" i="1" dirty="0">
                <a:solidFill>
                  <a:srgbClr val="60A9FF"/>
                </a:solidFill>
                <a:latin typeface="Times New Roman" panose="02020603050405020304" charset="0"/>
                <a:ea typeface="Roboto Slab" pitchFamily="34" charset="-122"/>
                <a:cs typeface="Times New Roman" panose="02020603050405020304" charset="0"/>
              </a:rPr>
              <a:t>valuable time.</a:t>
            </a:r>
            <a:endParaRPr lang="en-US" sz="6000" b="1" i="1" dirty="0">
              <a:solidFill>
                <a:srgbClr val="60A9FF"/>
              </a:solidFill>
              <a:latin typeface="Times New Roman" panose="02020603050405020304" charset="0"/>
              <a:ea typeface="Roboto Slab" pitchFamily="34" charset="-122"/>
              <a:cs typeface="Times New Roman" panose="02020603050405020304" charset="0"/>
            </a:endParaRPr>
          </a:p>
        </p:txBody>
      </p:sp>
      <p:sp>
        <p:nvSpPr>
          <p:cNvPr id="7" name="Text 4"/>
          <p:cNvSpPr/>
          <p:nvPr/>
        </p:nvSpPr>
        <p:spPr>
          <a:xfrm>
            <a:off x="833199" y="5034082"/>
            <a:ext cx="7477601" cy="355402"/>
          </a:xfrm>
          <a:prstGeom prst="rect">
            <a:avLst/>
          </a:prstGeom>
          <a:noFill/>
        </p:spPr>
        <p:txBody>
          <a:bodyPr wrap="none" rtlCol="0" anchor="t"/>
          <a:lstStyle/>
          <a:p>
            <a:pPr marL="0" indent="0">
              <a:lnSpc>
                <a:spcPts val="2800"/>
              </a:lnSpc>
              <a:buNone/>
            </a:pPr>
            <a:endParaRPr lang="en-US" sz="6000" dirty="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490311"/>
            <a:ext cx="445770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Goal &amp; Objectives</a:t>
            </a:r>
            <a:endParaRPr lang="en-US" sz="6000" dirty="0">
              <a:latin typeface="Times New Roman" panose="02020603050405020304" charset="0"/>
              <a:cs typeface="Times New Roman" panose="02020603050405020304" charset="0"/>
            </a:endParaRPr>
          </a:p>
        </p:txBody>
      </p:sp>
      <p:sp>
        <p:nvSpPr>
          <p:cNvPr id="6" name="Text 3"/>
          <p:cNvSpPr/>
          <p:nvPr/>
        </p:nvSpPr>
        <p:spPr>
          <a:xfrm>
            <a:off x="1188601" y="3517940"/>
            <a:ext cx="7122200" cy="1066205"/>
          </a:xfrm>
          <a:prstGeom prst="rect">
            <a:avLst/>
          </a:prstGeom>
          <a:noFill/>
        </p:spPr>
        <p:txBody>
          <a:bodyPr wrap="square" rtlCol="0" anchor="t"/>
          <a:lstStyle/>
          <a:p>
            <a:pPr marL="342900" indent="-342900" algn="l">
              <a:lnSpc>
                <a:spcPts val="2800"/>
              </a:lnSpc>
              <a:buSzPct val="100000"/>
              <a:buChar char="•"/>
            </a:pPr>
            <a:r>
              <a:rPr lang="en-US" sz="2400" dirty="0">
                <a:solidFill>
                  <a:srgbClr val="D6E5EF"/>
                </a:solidFill>
                <a:latin typeface="Times New Roman" panose="02020603050405020304" charset="0"/>
                <a:ea typeface="Roboto" pitchFamily="34" charset="-122"/>
                <a:cs typeface="Times New Roman" panose="02020603050405020304" charset="0"/>
              </a:rPr>
              <a:t>This exercise aims to build a model, using historical data that will determine the optimum weight of the product to be shipped each time to the warehouse. </a:t>
            </a:r>
            <a:endParaRPr lang="en-US" sz="2400" dirty="0">
              <a:latin typeface="Times New Roman" panose="02020603050405020304" charset="0"/>
              <a:cs typeface="Times New Roman" panose="02020603050405020304" charset="0"/>
            </a:endParaRPr>
          </a:p>
        </p:txBody>
      </p:sp>
      <p:sp>
        <p:nvSpPr>
          <p:cNvPr id="7" name="Text 4"/>
          <p:cNvSpPr/>
          <p:nvPr/>
        </p:nvSpPr>
        <p:spPr>
          <a:xfrm>
            <a:off x="1188601" y="4672965"/>
            <a:ext cx="7122200" cy="1066205"/>
          </a:xfrm>
          <a:prstGeom prst="rect">
            <a:avLst/>
          </a:prstGeom>
          <a:noFill/>
        </p:spPr>
        <p:txBody>
          <a:bodyPr wrap="square" rtlCol="0" anchor="t"/>
          <a:lstStyle/>
          <a:p>
            <a:pPr marL="342900" indent="-342900" algn="l">
              <a:lnSpc>
                <a:spcPts val="2800"/>
              </a:lnSpc>
              <a:buSzPct val="100000"/>
              <a:buChar char="•"/>
            </a:pPr>
            <a:r>
              <a:rPr lang="en-US" sz="2400" dirty="0">
                <a:solidFill>
                  <a:srgbClr val="D6E5EF"/>
                </a:solidFill>
                <a:latin typeface="Times New Roman" panose="02020603050405020304" charset="0"/>
                <a:ea typeface="Roboto" pitchFamily="34" charset="-122"/>
                <a:cs typeface="Times New Roman" panose="02020603050405020304" charset="0"/>
              </a:rPr>
              <a:t>Also, try to analyze the demand pattern in different pockets of the country so management can drive the advertisement campaign, particularly in those pockets.</a:t>
            </a: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12065"/>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905113"/>
            <a:ext cx="7477601" cy="1388745"/>
          </a:xfrm>
          <a:prstGeom prst="rect">
            <a:avLst/>
          </a:prstGeom>
          <a:noFill/>
        </p:spPr>
        <p:txBody>
          <a:bodyPr wrap="square" rtlCol="0" anchor="t"/>
          <a:lstStyle/>
          <a:p>
            <a:pPr marL="0" indent="0">
              <a:lnSpc>
                <a:spcPts val="5470"/>
              </a:lnSpc>
              <a:buNone/>
            </a:pPr>
            <a:r>
              <a:rPr lang="en-US" sz="5400" dirty="0">
                <a:solidFill>
                  <a:srgbClr val="60A9FF"/>
                </a:solidFill>
                <a:latin typeface="Times New Roman" panose="02020603050405020304" charset="0"/>
                <a:ea typeface="Roboto Slab" pitchFamily="34" charset="-122"/>
                <a:cs typeface="Times New Roman" panose="02020603050405020304" charset="0"/>
              </a:rPr>
              <a:t>Explore and Understand the Data:</a:t>
            </a:r>
            <a:endParaRPr lang="en-US" sz="5400" dirty="0">
              <a:latin typeface="Times New Roman" panose="02020603050405020304" charset="0"/>
              <a:cs typeface="Times New Roman" panose="02020603050405020304" charset="0"/>
            </a:endParaRPr>
          </a:p>
        </p:txBody>
      </p:sp>
      <p:sp>
        <p:nvSpPr>
          <p:cNvPr id="6" name="Text 3"/>
          <p:cNvSpPr/>
          <p:nvPr/>
        </p:nvSpPr>
        <p:spPr>
          <a:xfrm>
            <a:off x="1188601" y="2492494"/>
            <a:ext cx="7122200" cy="710803"/>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Explore the dataset to gain insights into the characteristics of the data using data.info(). This method prints a summary that includes:</a:t>
            </a:r>
            <a:endParaRPr lang="en-US" sz="2000" dirty="0">
              <a:latin typeface="Times New Roman" panose="02020603050405020304" charset="0"/>
              <a:cs typeface="Times New Roman" panose="02020603050405020304" charset="0"/>
            </a:endParaRPr>
          </a:p>
        </p:txBody>
      </p:sp>
      <p:sp>
        <p:nvSpPr>
          <p:cNvPr id="7" name="Text 4"/>
          <p:cNvSpPr/>
          <p:nvPr/>
        </p:nvSpPr>
        <p:spPr>
          <a:xfrm>
            <a:off x="1401961" y="3587829"/>
            <a:ext cx="6908840" cy="284321"/>
          </a:xfrm>
          <a:prstGeom prst="rect">
            <a:avLst/>
          </a:prstGeom>
          <a:noFill/>
        </p:spPr>
        <p:txBody>
          <a:bodyPr wrap="none" rtlCol="0" anchor="t"/>
          <a:lstStyle/>
          <a:p>
            <a:pPr marL="685800" lvl="1" indent="-342900" algn="l">
              <a:lnSpc>
                <a:spcPts val="2240"/>
              </a:lnSpc>
              <a:buSzPct val="100000"/>
              <a:buFont typeface="+mj-lt"/>
              <a:buAutoNum type="arabicPeriod"/>
            </a:pPr>
            <a:r>
              <a:rPr lang="en-US" dirty="0">
                <a:solidFill>
                  <a:srgbClr val="D6E5EF"/>
                </a:solidFill>
                <a:latin typeface="Times New Roman" panose="02020603050405020304" charset="0"/>
                <a:ea typeface="Roboto" pitchFamily="34" charset="-122"/>
                <a:cs typeface="Times New Roman" panose="02020603050405020304" charset="0"/>
              </a:rPr>
              <a:t>The total number of entries (rows).</a:t>
            </a:r>
            <a:endParaRPr lang="en-US" dirty="0">
              <a:latin typeface="Times New Roman" panose="02020603050405020304" charset="0"/>
              <a:cs typeface="Times New Roman" panose="02020603050405020304" charset="0"/>
            </a:endParaRPr>
          </a:p>
        </p:txBody>
      </p:sp>
      <p:sp>
        <p:nvSpPr>
          <p:cNvPr id="8" name="Text 5"/>
          <p:cNvSpPr/>
          <p:nvPr/>
        </p:nvSpPr>
        <p:spPr>
          <a:xfrm>
            <a:off x="1401961" y="3960971"/>
            <a:ext cx="6908840" cy="284321"/>
          </a:xfrm>
          <a:prstGeom prst="rect">
            <a:avLst/>
          </a:prstGeom>
          <a:noFill/>
        </p:spPr>
        <p:txBody>
          <a:bodyPr wrap="none" rtlCol="0" anchor="t"/>
          <a:lstStyle/>
          <a:p>
            <a:pPr marL="685800" lvl="1" indent="-342900" algn="l">
              <a:lnSpc>
                <a:spcPts val="2240"/>
              </a:lnSpc>
              <a:buSzPct val="100000"/>
              <a:buFont typeface="+mj-lt"/>
              <a:buAutoNum type="arabicPeriod" startAt="2"/>
            </a:pPr>
            <a:r>
              <a:rPr lang="en-US" dirty="0">
                <a:solidFill>
                  <a:srgbClr val="D6E5EF"/>
                </a:solidFill>
                <a:latin typeface="Times New Roman" panose="02020603050405020304" charset="0"/>
                <a:ea typeface="Roboto" pitchFamily="34" charset="-122"/>
                <a:cs typeface="Times New Roman" panose="02020603050405020304" charset="0"/>
              </a:rPr>
              <a:t>The number of non-null values for each column.</a:t>
            </a:r>
            <a:endParaRPr lang="en-US" dirty="0">
              <a:latin typeface="Times New Roman" panose="02020603050405020304" charset="0"/>
              <a:cs typeface="Times New Roman" panose="02020603050405020304" charset="0"/>
            </a:endParaRPr>
          </a:p>
        </p:txBody>
      </p:sp>
      <p:sp>
        <p:nvSpPr>
          <p:cNvPr id="9" name="Text 6"/>
          <p:cNvSpPr/>
          <p:nvPr/>
        </p:nvSpPr>
        <p:spPr>
          <a:xfrm>
            <a:off x="1401961" y="4334113"/>
            <a:ext cx="6908840" cy="284321"/>
          </a:xfrm>
          <a:prstGeom prst="rect">
            <a:avLst/>
          </a:prstGeom>
          <a:noFill/>
        </p:spPr>
        <p:txBody>
          <a:bodyPr wrap="none" rtlCol="0" anchor="t"/>
          <a:lstStyle/>
          <a:p>
            <a:pPr marL="685800" lvl="1" indent="-342900" algn="l">
              <a:lnSpc>
                <a:spcPts val="2240"/>
              </a:lnSpc>
              <a:buSzPct val="100000"/>
              <a:buFont typeface="+mj-lt"/>
              <a:buAutoNum type="arabicPeriod" startAt="3"/>
            </a:pPr>
            <a:r>
              <a:rPr lang="en-US" dirty="0">
                <a:solidFill>
                  <a:srgbClr val="D6E5EF"/>
                </a:solidFill>
                <a:latin typeface="Times New Roman" panose="02020603050405020304" charset="0"/>
                <a:ea typeface="Roboto" pitchFamily="34" charset="-122"/>
                <a:cs typeface="Times New Roman" panose="02020603050405020304" charset="0"/>
              </a:rPr>
              <a:t>The data type of each column.</a:t>
            </a:r>
            <a:endParaRPr lang="en-US" dirty="0">
              <a:latin typeface="Times New Roman" panose="02020603050405020304" charset="0"/>
              <a:cs typeface="Times New Roman" panose="02020603050405020304" charset="0"/>
            </a:endParaRPr>
          </a:p>
        </p:txBody>
      </p:sp>
      <p:sp>
        <p:nvSpPr>
          <p:cNvPr id="10" name="Text 7"/>
          <p:cNvSpPr/>
          <p:nvPr/>
        </p:nvSpPr>
        <p:spPr>
          <a:xfrm>
            <a:off x="1401961" y="4707255"/>
            <a:ext cx="6908840" cy="284321"/>
          </a:xfrm>
          <a:prstGeom prst="rect">
            <a:avLst/>
          </a:prstGeom>
          <a:noFill/>
        </p:spPr>
        <p:txBody>
          <a:bodyPr wrap="none" rtlCol="0" anchor="t"/>
          <a:lstStyle/>
          <a:p>
            <a:pPr marL="685800" lvl="1" indent="-342900" algn="l">
              <a:lnSpc>
                <a:spcPts val="2240"/>
              </a:lnSpc>
              <a:buSzPct val="100000"/>
              <a:buFont typeface="+mj-lt"/>
              <a:buAutoNum type="arabicPeriod" startAt="4"/>
            </a:pPr>
            <a:r>
              <a:rPr lang="en-US" dirty="0">
                <a:solidFill>
                  <a:srgbClr val="D6E5EF"/>
                </a:solidFill>
                <a:latin typeface="Times New Roman" panose="02020603050405020304" charset="0"/>
                <a:ea typeface="Roboto" pitchFamily="34" charset="-122"/>
                <a:cs typeface="Times New Roman" panose="02020603050405020304" charset="0"/>
              </a:rPr>
              <a:t>The memory usage</a:t>
            </a:r>
            <a:endParaRPr lang="en-US" dirty="0">
              <a:latin typeface="Times New Roman" panose="02020603050405020304" charset="0"/>
              <a:cs typeface="Times New Roman" panose="02020603050405020304" charset="0"/>
            </a:endParaRPr>
          </a:p>
        </p:txBody>
      </p:sp>
      <p:sp>
        <p:nvSpPr>
          <p:cNvPr id="11" name="Text 8"/>
          <p:cNvSpPr/>
          <p:nvPr/>
        </p:nvSpPr>
        <p:spPr>
          <a:xfrm>
            <a:off x="1188601" y="5080397"/>
            <a:ext cx="7122200" cy="1066205"/>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This information is useful for identifying potential data quality issues such as missing values and understanding the overall structure of the dataset. </a:t>
            </a:r>
            <a:endParaRPr lang="en-US" sz="2000" dirty="0">
              <a:latin typeface="Times New Roman" panose="02020603050405020304" charset="0"/>
              <a:cs typeface="Times New Roman" panose="02020603050405020304" charset="0"/>
            </a:endParaRPr>
          </a:p>
        </p:txBody>
      </p:sp>
      <p:sp>
        <p:nvSpPr>
          <p:cNvPr id="12" name="Text 9"/>
          <p:cNvSpPr/>
          <p:nvPr/>
        </p:nvSpPr>
        <p:spPr>
          <a:xfrm>
            <a:off x="1188601" y="6235422"/>
            <a:ext cx="7122200" cy="1089065"/>
          </a:xfrm>
          <a:prstGeom prst="rect">
            <a:avLst/>
          </a:prstGeom>
          <a:noFill/>
        </p:spPr>
        <p:txBody>
          <a:bodyPr wrap="square" rtlCol="0" anchor="t"/>
          <a:lstStyle/>
          <a:p>
            <a:pPr marL="0" indent="0" algn="l">
              <a:lnSpc>
                <a:spcPts val="2800"/>
              </a:lnSpc>
              <a:buSzPct val="100000"/>
              <a:buNone/>
            </a:pPr>
            <a:r>
              <a:rPr lang="en-US" sz="2000" dirty="0">
                <a:solidFill>
                  <a:srgbClr val="D6E5EF"/>
                </a:solidFill>
                <a:effectLst>
                  <a:outerShdw blurRad="38100" dist="38100" dir="2700000" algn="tl">
                    <a:srgbClr val="000000">
                      <a:alpha val="43137"/>
                    </a:srgbClr>
                  </a:outerShdw>
                </a:effectLst>
                <a:latin typeface="Times New Roman" panose="02020603050405020304" charset="0"/>
                <a:ea typeface="Roboto" pitchFamily="34" charset="-122"/>
                <a:cs typeface="Times New Roman" panose="02020603050405020304" charset="0"/>
              </a:rPr>
              <a:t>We can further explore specific aspects of the data, such as descriptive statistics (data.describe</a:t>
            </a:r>
            <a:r>
              <a:rPr lang="en-US" sz="2000" dirty="0">
                <a:solidFill>
                  <a:srgbClr val="D6E5EF"/>
                </a:solidFill>
                <a:effectLst>
                  <a:outerShdw blurRad="38100" dist="38100" dir="2700000" algn="tl">
                    <a:srgbClr val="000000">
                      <a:alpha val="43137"/>
                    </a:srgbClr>
                  </a:outerShdw>
                </a:effectLst>
                <a:highlight>
                  <a:srgbClr val="092443"/>
                </a:highlight>
                <a:latin typeface="Times New Roman" panose="02020603050405020304" charset="0"/>
                <a:ea typeface="Consolas" panose="020B0609020204030204" pitchFamily="34" charset="-122"/>
                <a:cs typeface="Times New Roman" panose="02020603050405020304" charset="0"/>
              </a:rPr>
              <a:t>()</a:t>
            </a:r>
            <a:r>
              <a:rPr lang="en-US" sz="2000" dirty="0">
                <a:solidFill>
                  <a:srgbClr val="D6E5EF"/>
                </a:solidFill>
                <a:effectLst>
                  <a:outerShdw blurRad="38100" dist="38100" dir="2700000" algn="tl">
                    <a:srgbClr val="000000">
                      <a:alpha val="43137"/>
                    </a:srgbClr>
                  </a:outerShdw>
                </a:effectLst>
                <a:latin typeface="Times New Roman" panose="02020603050405020304" charset="0"/>
                <a:ea typeface="Roboto" pitchFamily="34" charset="-122"/>
                <a:cs typeface="Times New Roman" panose="02020603050405020304" charset="0"/>
              </a:rPr>
              <a:t>), unique values in categorical columns, value counts in each column  and more.</a:t>
            </a:r>
            <a:endParaRPr lang="en-US" sz="2000"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513046"/>
            <a:ext cx="502158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Data Preprocessing</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88720" y="2540635"/>
            <a:ext cx="7122160" cy="4457700"/>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Data preprocessing is a crucial step in preparing your data for machine learning models.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88601" y="3340298"/>
            <a:ext cx="7122200" cy="710803"/>
          </a:xfrm>
          <a:prstGeom prst="rect">
            <a:avLst/>
          </a:prstGeom>
          <a:noFill/>
        </p:spPr>
        <p:txBody>
          <a:bodyPr wrap="squar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It involves cleaning and transforming the raw data into a format suitable for training and evaluating models.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188601" y="4139922"/>
            <a:ext cx="7122200" cy="355402"/>
          </a:xfrm>
          <a:prstGeom prst="rect">
            <a:avLst/>
          </a:prstGeom>
          <a:noFill/>
        </p:spPr>
        <p:txBody>
          <a:bodyPr wrap="none" rtlCol="0" anchor="t"/>
          <a:lstStyle/>
          <a:p>
            <a:pPr marL="342900"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Here are common data preprocessing steps: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544122" y="4584144"/>
            <a:ext cx="6766679" cy="355402"/>
          </a:xfrm>
          <a:prstGeom prst="rect">
            <a:avLst/>
          </a:prstGeom>
          <a:noFill/>
        </p:spPr>
        <p:txBody>
          <a:bodyPr wrap="none" rtlCol="0" anchor="t"/>
          <a:lstStyle/>
          <a:p>
            <a:pPr marL="685800" lvl="1" indent="-342900" algn="l">
              <a:lnSpc>
                <a:spcPts val="2800"/>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Handling Missing Values:</a:t>
            </a:r>
            <a:endParaRPr lang="en-US" sz="2000"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899642" y="5028367"/>
            <a:ext cx="6411158" cy="355402"/>
          </a:xfrm>
          <a:prstGeom prst="rect">
            <a:avLst/>
          </a:prstGeom>
          <a:noFill/>
        </p:spPr>
        <p:txBody>
          <a:bodyPr wrap="none" rtlCol="0" anchor="t"/>
          <a:lstStyle/>
          <a:p>
            <a:pPr marL="1028700" lvl="2"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Identify columns with missing values.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8"/>
          <p:cNvSpPr/>
          <p:nvPr/>
        </p:nvSpPr>
        <p:spPr>
          <a:xfrm>
            <a:off x="1899642" y="5472589"/>
            <a:ext cx="6411158" cy="355402"/>
          </a:xfrm>
          <a:prstGeom prst="rect">
            <a:avLst/>
          </a:prstGeom>
          <a:noFill/>
        </p:spPr>
        <p:txBody>
          <a:bodyPr wrap="none" rtlCol="0" anchor="t"/>
          <a:lstStyle/>
          <a:p>
            <a:pPr marL="1028700" lvl="2" indent="-342900" algn="l">
              <a:lnSpc>
                <a:spcPts val="280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Decide on an approach to handle missing data:</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2" name="Text 9"/>
          <p:cNvSpPr/>
          <p:nvPr/>
        </p:nvSpPr>
        <p:spPr>
          <a:xfrm>
            <a:off x="1899642" y="5916811"/>
            <a:ext cx="6411158" cy="355402"/>
          </a:xfrm>
          <a:prstGeom prst="rect">
            <a:avLst/>
          </a:prstGeom>
          <a:noFill/>
        </p:spPr>
        <p:txBody>
          <a:bodyPr wrap="none" rtlCol="0" anchor="t"/>
          <a:lstStyle/>
          <a:p>
            <a:pPr marL="0" lvl="2" indent="0" algn="l">
              <a:lnSpc>
                <a:spcPts val="2800"/>
              </a:lnSpc>
              <a:buSzPct val="100000"/>
              <a:buNone/>
            </a:pPr>
            <a:r>
              <a:rPr lang="en-US" sz="2000" i="1" u="sng" dirty="0">
                <a:solidFill>
                  <a:srgbClr val="D6E5EF"/>
                </a:solidFill>
                <a:latin typeface="Times New Roman" panose="02020603050405020304" charset="0"/>
                <a:ea typeface="Roboto" pitchFamily="34" charset="-122"/>
                <a:cs typeface="Times New Roman" panose="02020603050405020304" charset="0"/>
              </a:rPr>
              <a:t>Imputation:</a:t>
            </a:r>
            <a:r>
              <a:rPr lang="en-US" sz="2000" dirty="0">
                <a:solidFill>
                  <a:srgbClr val="D6E5EF"/>
                </a:solidFill>
                <a:latin typeface="Times New Roman" panose="02020603050405020304" charset="0"/>
                <a:ea typeface="Roboto" pitchFamily="34" charset="-122"/>
                <a:cs typeface="Times New Roman" panose="02020603050405020304" charset="0"/>
              </a:rPr>
              <a:t> Fill missing values with the mean, median, or mode.</a:t>
            </a:r>
            <a:endParaRPr lang="en-US" sz="2000" dirty="0">
              <a:latin typeface="Times New Roman" panose="02020603050405020304" charset="0"/>
              <a:cs typeface="Times New Roman" panose="02020603050405020304" charset="0"/>
            </a:endParaRPr>
          </a:p>
        </p:txBody>
      </p:sp>
      <p:sp>
        <p:nvSpPr>
          <p:cNvPr id="13" name="Text 10"/>
          <p:cNvSpPr/>
          <p:nvPr/>
        </p:nvSpPr>
        <p:spPr>
          <a:xfrm>
            <a:off x="1899642" y="6361033"/>
            <a:ext cx="6411158" cy="355402"/>
          </a:xfrm>
          <a:prstGeom prst="rect">
            <a:avLst/>
          </a:prstGeom>
          <a:noFill/>
        </p:spPr>
        <p:txBody>
          <a:bodyPr wrap="none" rtlCol="0" anchor="t"/>
          <a:lstStyle/>
          <a:p>
            <a:pPr marL="0" lvl="2" indent="0" algn="l">
              <a:lnSpc>
                <a:spcPts val="2800"/>
              </a:lnSpc>
              <a:buSzPct val="100000"/>
              <a:buNone/>
            </a:pPr>
            <a:r>
              <a:rPr lang="en-US" sz="2000" i="1" u="sng" dirty="0">
                <a:solidFill>
                  <a:srgbClr val="D6E5EF"/>
                </a:solidFill>
                <a:latin typeface="Times New Roman" panose="02020603050405020304" charset="0"/>
                <a:ea typeface="Roboto" pitchFamily="34" charset="-122"/>
                <a:cs typeface="Times New Roman" panose="02020603050405020304" charset="0"/>
              </a:rPr>
              <a:t>Removal:</a:t>
            </a:r>
            <a:r>
              <a:rPr lang="en-US" sz="2000" dirty="0">
                <a:solidFill>
                  <a:srgbClr val="D6E5EF"/>
                </a:solidFill>
                <a:latin typeface="Times New Roman" panose="02020603050405020304" charset="0"/>
                <a:ea typeface="Roboto" pitchFamily="34" charset="-122"/>
                <a:cs typeface="Times New Roman" panose="02020603050405020304" charset="0"/>
              </a:rPr>
              <a:t> Remove rows or columns with missing values.</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79609" y="1079421"/>
            <a:ext cx="4130040" cy="566380"/>
          </a:xfrm>
          <a:prstGeom prst="rect">
            <a:avLst/>
          </a:prstGeom>
          <a:noFill/>
        </p:spPr>
        <p:txBody>
          <a:bodyPr wrap="none" rtlCol="0" anchor="t"/>
          <a:lstStyle/>
          <a:p>
            <a:pPr marL="0" indent="0">
              <a:lnSpc>
                <a:spcPts val="446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Data Preprocessing</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43476" y="2153841"/>
            <a:ext cx="7320915" cy="231934"/>
          </a:xfrm>
          <a:prstGeom prst="rect">
            <a:avLst/>
          </a:prstGeom>
          <a:noFill/>
        </p:spPr>
        <p:txBody>
          <a:bodyPr wrap="none" rtlCol="0" anchor="t"/>
          <a:lstStyle/>
          <a:p>
            <a:pPr marL="685800" lvl="1" indent="-342900" algn="l">
              <a:lnSpc>
                <a:spcPts val="1825"/>
              </a:lnSpc>
              <a:buSzPct val="10000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Handling Outliers:</a:t>
            </a:r>
            <a:endParaRPr lang="en-US" sz="2000"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43476" y="2588339"/>
            <a:ext cx="7320915" cy="231934"/>
          </a:xfrm>
          <a:prstGeom prst="rect">
            <a:avLst/>
          </a:prstGeom>
          <a:noFill/>
        </p:spPr>
        <p:txBody>
          <a:bodyPr wrap="none" rtlCol="0" anchor="t"/>
          <a:lstStyle/>
          <a:p>
            <a:pPr marL="1085850" lvl="2" indent="-285750" algn="l">
              <a:lnSpc>
                <a:spcPts val="1825"/>
              </a:lnSpc>
              <a:buSzPct val="100000"/>
              <a:buFont typeface="Wingdings" panose="05000000000000000000" charset="0"/>
              <a:buChar char="ü"/>
            </a:pPr>
            <a:r>
              <a:rPr lang="en-US" sz="2000" dirty="0">
                <a:solidFill>
                  <a:srgbClr val="D6E5EF"/>
                </a:solidFill>
                <a:latin typeface="Times New Roman" panose="02020603050405020304" charset="0"/>
                <a:ea typeface="Roboto" pitchFamily="34" charset="-122"/>
                <a:cs typeface="Times New Roman" panose="02020603050405020304" charset="0"/>
              </a:rPr>
              <a:t>Handling outliers is an important step in the data preprocessing </a:t>
            </a: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800100" lvl="2" indent="0" algn="l">
              <a:lnSpc>
                <a:spcPts val="1825"/>
              </a:lnSpc>
              <a:buSzPct val="100000"/>
              <a:buFont typeface="Wingdings" panose="05000000000000000000" charset="0"/>
              <a:buNone/>
            </a:pPr>
            <a:r>
              <a:rPr lang="en-IN" altLang="en-US" sz="2000"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process.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143476" y="3221593"/>
            <a:ext cx="7320915" cy="463868"/>
          </a:xfrm>
          <a:prstGeom prst="rect">
            <a:avLst/>
          </a:prstGeom>
          <a:noFill/>
        </p:spPr>
        <p:txBody>
          <a:bodyPr wrap="square" rtlCol="0" anchor="t"/>
          <a:lstStyle/>
          <a:p>
            <a:pPr marL="1143000" lvl="2" indent="-342900" algn="l">
              <a:lnSpc>
                <a:spcPts val="1825"/>
              </a:lnSpc>
              <a:buSzPct val="100000"/>
              <a:buFont typeface="Wingdings" panose="05000000000000000000" charset="0"/>
              <a:buChar char="ü"/>
            </a:pPr>
            <a:r>
              <a:rPr lang="en-US" sz="2000" dirty="0">
                <a:solidFill>
                  <a:srgbClr val="D6E5EF"/>
                </a:solidFill>
                <a:latin typeface="Times New Roman" panose="02020603050405020304" charset="0"/>
                <a:ea typeface="Roboto" pitchFamily="34" charset="-122"/>
                <a:cs typeface="Times New Roman" panose="02020603050405020304" charset="0"/>
              </a:rPr>
              <a:t>Outliers can significantly impact the performance of machine learning models, and addressing them appropriately is crucial. </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143476" y="3377486"/>
            <a:ext cx="7320915" cy="231934"/>
          </a:xfrm>
          <a:prstGeom prst="rect">
            <a:avLst/>
          </a:prstGeom>
          <a:noFill/>
        </p:spPr>
        <p:txBody>
          <a:bodyPr wrap="none" rtlCol="0" anchor="t"/>
          <a:lstStyle/>
          <a:p>
            <a:pPr marL="800100" lvl="2" indent="0" algn="l">
              <a:lnSpc>
                <a:spcPts val="1825"/>
              </a:lnSpc>
              <a:buSzPct val="100000"/>
              <a:buFont typeface="Wingdings" panose="05000000000000000000" charset="0"/>
              <a:buNone/>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143000" lvl="2" indent="-342900" algn="l">
              <a:lnSpc>
                <a:spcPts val="1825"/>
              </a:lnSpc>
              <a:buSzPct val="100000"/>
              <a:buFont typeface="Wingdings" panose="05000000000000000000" charset="0"/>
              <a:buChar char="ü"/>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143000" lvl="2" indent="-342900" algn="l">
              <a:lnSpc>
                <a:spcPts val="1825"/>
              </a:lnSpc>
              <a:buSzPct val="100000"/>
              <a:buFont typeface="Wingdings" panose="05000000000000000000" charset="0"/>
              <a:buChar char="ü"/>
            </a:pP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1143000" lvl="2" indent="-342900" algn="l">
              <a:lnSpc>
                <a:spcPts val="1825"/>
              </a:lnSpc>
              <a:buSzPct val="100000"/>
              <a:buFont typeface="Wingdings" panose="05000000000000000000" charset="0"/>
              <a:buChar char="ü"/>
            </a:pPr>
            <a:r>
              <a:rPr lang="en-US" sz="2000" dirty="0">
                <a:solidFill>
                  <a:srgbClr val="D6E5EF"/>
                </a:solidFill>
                <a:latin typeface="Times New Roman" panose="02020603050405020304" charset="0"/>
                <a:ea typeface="Roboto" pitchFamily="34" charset="-122"/>
                <a:cs typeface="Times New Roman" panose="02020603050405020304" charset="0"/>
              </a:rPr>
              <a:t>Here are several common approaches to handle outliers:</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375529" y="4359989"/>
            <a:ext cx="7088862" cy="231934"/>
          </a:xfrm>
          <a:prstGeom prst="rect">
            <a:avLst/>
          </a:prstGeom>
          <a:noFill/>
        </p:spPr>
        <p:txBody>
          <a:bodyPr wrap="none" rtlCol="0" anchor="t"/>
          <a:lstStyle/>
          <a:p>
            <a:pPr marL="285750" lvl="2" indent="-285750" algn="l">
              <a:lnSpc>
                <a:spcPts val="1825"/>
              </a:lnSpc>
              <a:buSzPct val="100000"/>
              <a:buFont typeface="Arial" panose="020B0604020202020204" pitchFamily="34" charset="0"/>
              <a:buChar char="•"/>
            </a:pPr>
            <a:endParaRPr lang="en-US" sz="2000" i="1" u="sng" dirty="0">
              <a:solidFill>
                <a:srgbClr val="D6E5EF"/>
              </a:solidFill>
              <a:latin typeface="Times New Roman" panose="02020603050405020304" charset="0"/>
              <a:ea typeface="Roboto" pitchFamily="34" charset="-122"/>
              <a:cs typeface="Times New Roman" panose="02020603050405020304" charset="0"/>
            </a:endParaRPr>
          </a:p>
          <a:p>
            <a:pPr marL="285750" lvl="2" indent="-285750" algn="l">
              <a:lnSpc>
                <a:spcPts val="1825"/>
              </a:lnSpc>
              <a:buSzPct val="100000"/>
              <a:buFont typeface="Arial" panose="020B0604020202020204" pitchFamily="34" charset="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Identification and Visualization:</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 We can use descriptive statistics and </a:t>
            </a: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0" lvl="2" indent="0" algn="l">
              <a:lnSpc>
                <a:spcPts val="1825"/>
              </a:lnSpc>
              <a:buSzPct val="100000"/>
              <a:buFont typeface="Arial" panose="020B0604020202020204" pitchFamily="34" charset="0"/>
              <a:buNone/>
            </a:pPr>
            <a:r>
              <a:rPr lang="en-IN" altLang="en-US" sz="2000"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box plot</a:t>
            </a:r>
            <a:r>
              <a:rPr lang="en-IN" altLang="en-US" sz="2000"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to identify outliers visually.</a:t>
            </a:r>
            <a:endParaRPr lang="en-US" sz="2000" dirty="0">
              <a:latin typeface="Times New Roman" panose="02020603050405020304" charset="0"/>
              <a:cs typeface="Times New Roman" panose="02020603050405020304" charset="0"/>
            </a:endParaRPr>
          </a:p>
        </p:txBody>
      </p:sp>
      <p:sp>
        <p:nvSpPr>
          <p:cNvPr id="11" name="Text 8"/>
          <p:cNvSpPr/>
          <p:nvPr/>
        </p:nvSpPr>
        <p:spPr>
          <a:xfrm>
            <a:off x="1375529" y="4987528"/>
            <a:ext cx="7088862" cy="231934"/>
          </a:xfrm>
          <a:prstGeom prst="rect">
            <a:avLst/>
          </a:prstGeom>
          <a:noFill/>
        </p:spPr>
        <p:txBody>
          <a:bodyPr wrap="none" rtlCol="0" anchor="t"/>
          <a:lstStyle/>
          <a:p>
            <a:pPr marL="0" lvl="2" indent="0" algn="l">
              <a:lnSpc>
                <a:spcPts val="1825"/>
              </a:lnSpc>
              <a:buSzPct val="100000"/>
              <a:buFont typeface="Arial" panose="020B0604020202020204" pitchFamily="34" charset="0"/>
              <a:buNone/>
            </a:pPr>
            <a:endParaRPr lang="en-US" sz="2000" i="1" u="sng" dirty="0">
              <a:solidFill>
                <a:srgbClr val="D6E5EF"/>
              </a:solidFill>
              <a:latin typeface="Times New Roman" panose="02020603050405020304" charset="0"/>
              <a:ea typeface="Roboto" pitchFamily="34" charset="-122"/>
              <a:cs typeface="Times New Roman" panose="02020603050405020304" charset="0"/>
            </a:endParaRPr>
          </a:p>
          <a:p>
            <a:pPr marL="285750" lvl="2" indent="-285750" algn="l">
              <a:lnSpc>
                <a:spcPts val="1825"/>
              </a:lnSpc>
              <a:buSzPct val="100000"/>
              <a:buFont typeface="Arial" panose="020B0604020202020204" pitchFamily="34" charset="0"/>
              <a:buChar char="•"/>
            </a:pPr>
            <a:r>
              <a:rPr lang="en-IN" altLang="en-US" sz="2000" i="1" u="sng" dirty="0">
                <a:solidFill>
                  <a:srgbClr val="D6E5EF"/>
                </a:solidFill>
                <a:latin typeface="Times New Roman" panose="02020603050405020304" charset="0"/>
                <a:ea typeface="Roboto" pitchFamily="34" charset="-122"/>
                <a:cs typeface="Times New Roman" panose="02020603050405020304" charset="0"/>
              </a:rPr>
              <a:t>I</a:t>
            </a:r>
            <a:r>
              <a:rPr lang="en-US" sz="2000" i="1" u="sng" dirty="0">
                <a:solidFill>
                  <a:srgbClr val="D6E5EF"/>
                </a:solidFill>
                <a:latin typeface="Times New Roman" panose="02020603050405020304" charset="0"/>
                <a:ea typeface="Roboto" pitchFamily="34" charset="-122"/>
                <a:cs typeface="Times New Roman" panose="02020603050405020304" charset="0"/>
              </a:rPr>
              <a:t>nterquartile Range (IQR)</a:t>
            </a:r>
            <a:r>
              <a:rPr lang="en-US" sz="2000" b="1"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IQR approach works on Interquartile Range. </a:t>
            </a:r>
            <a:endParaRPr lang="en-US" sz="2000" dirty="0">
              <a:solidFill>
                <a:srgbClr val="D6E5EF"/>
              </a:solidFill>
              <a:latin typeface="Times New Roman" panose="02020603050405020304" charset="0"/>
              <a:ea typeface="Roboto" pitchFamily="34" charset="-122"/>
              <a:cs typeface="Times New Roman" panose="02020603050405020304" charset="0"/>
            </a:endParaRPr>
          </a:p>
          <a:p>
            <a:pPr marL="0" lvl="2" indent="0" algn="l">
              <a:lnSpc>
                <a:spcPts val="1825"/>
              </a:lnSpc>
              <a:buSzPct val="100000"/>
              <a:buNone/>
            </a:pPr>
            <a:r>
              <a:rPr lang="en-IN" altLang="en-US" sz="2000" dirty="0">
                <a:solidFill>
                  <a:srgbClr val="D6E5EF"/>
                </a:solidFill>
                <a:latin typeface="Times New Roman" panose="02020603050405020304" charset="0"/>
                <a:ea typeface="Roboto" pitchFamily="34" charset="-122"/>
                <a:cs typeface="Times New Roman" panose="02020603050405020304" charset="0"/>
              </a:rPr>
              <a:t>     </a:t>
            </a:r>
            <a:r>
              <a:rPr lang="en-US" sz="2000" dirty="0">
                <a:solidFill>
                  <a:srgbClr val="D6E5EF"/>
                </a:solidFill>
                <a:latin typeface="Times New Roman" panose="02020603050405020304" charset="0"/>
                <a:ea typeface="Roboto" pitchFamily="34" charset="-122"/>
                <a:cs typeface="Times New Roman" panose="02020603050405020304" charset="0"/>
              </a:rPr>
              <a:t>It has two approaches: </a:t>
            </a:r>
            <a:endParaRPr lang="en-US" sz="2000" dirty="0">
              <a:latin typeface="Times New Roman" panose="02020603050405020304" charset="0"/>
              <a:cs typeface="Times New Roman" panose="02020603050405020304" charset="0"/>
            </a:endParaRPr>
          </a:p>
        </p:txBody>
      </p:sp>
      <p:sp>
        <p:nvSpPr>
          <p:cNvPr id="12" name="Text 9"/>
          <p:cNvSpPr/>
          <p:nvPr/>
        </p:nvSpPr>
        <p:spPr>
          <a:xfrm>
            <a:off x="679371" y="4600972"/>
            <a:ext cx="6624876" cy="695801"/>
          </a:xfrm>
          <a:prstGeom prst="rect">
            <a:avLst/>
          </a:prstGeom>
          <a:noFill/>
        </p:spPr>
        <p:txBody>
          <a:bodyPr wrap="square" rtlCol="0" anchor="t"/>
          <a:lstStyle/>
          <a:p>
            <a:pPr marL="1371600" lvl="4" indent="0" algn="l">
              <a:lnSpc>
                <a:spcPts val="1825"/>
              </a:lnSpc>
              <a:buSzPct val="100000"/>
              <a:buNone/>
            </a:pP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3" name="Text 10"/>
          <p:cNvSpPr/>
          <p:nvPr/>
        </p:nvSpPr>
        <p:spPr>
          <a:xfrm>
            <a:off x="2054781" y="6212443"/>
            <a:ext cx="6624876" cy="463868"/>
          </a:xfrm>
          <a:prstGeom prst="rect">
            <a:avLst/>
          </a:prstGeom>
          <a:noFill/>
        </p:spPr>
        <p:txBody>
          <a:bodyPr wrap="square" rtlCol="0" anchor="t"/>
          <a:lstStyle/>
          <a:p>
            <a:pPr marL="0" lvl="4" indent="0" algn="l">
              <a:lnSpc>
                <a:spcPts val="1825"/>
              </a:lnSpc>
              <a:buSzPct val="100000"/>
              <a:buNone/>
            </a:pPr>
            <a:endParaRPr lang="en-US" sz="2000" dirty="0">
              <a:latin typeface="Times New Roman" panose="02020603050405020304" charset="0"/>
              <a:cs typeface="Times New Roman" panose="02020603050405020304" charset="0"/>
            </a:endParaRPr>
          </a:p>
        </p:txBody>
      </p:sp>
      <p:sp>
        <p:nvSpPr>
          <p:cNvPr id="14" name="Text 11"/>
          <p:cNvSpPr/>
          <p:nvPr/>
        </p:nvSpPr>
        <p:spPr>
          <a:xfrm>
            <a:off x="2054979" y="6498511"/>
            <a:ext cx="7088862" cy="463868"/>
          </a:xfrm>
          <a:prstGeom prst="rect">
            <a:avLst/>
          </a:prstGeom>
          <a:noFill/>
        </p:spPr>
        <p:txBody>
          <a:bodyPr wrap="square" rtlCol="0" anchor="t"/>
          <a:lstStyle/>
          <a:p>
            <a:pPr marL="0" lvl="2" indent="0" algn="l">
              <a:lnSpc>
                <a:spcPts val="1825"/>
              </a:lnSpc>
              <a:buSzPct val="100000"/>
              <a:buNone/>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20955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79609" y="1262936"/>
            <a:ext cx="4130040" cy="566380"/>
          </a:xfrm>
          <a:prstGeom prst="rect">
            <a:avLst/>
          </a:prstGeom>
          <a:noFill/>
        </p:spPr>
        <p:txBody>
          <a:bodyPr wrap="none" rtlCol="0" anchor="t"/>
          <a:lstStyle/>
          <a:p>
            <a:pPr marL="0" indent="0">
              <a:lnSpc>
                <a:spcPts val="446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Data Preprocessing</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43476" y="1917621"/>
            <a:ext cx="7320915" cy="231934"/>
          </a:xfrm>
          <a:prstGeom prst="rect">
            <a:avLst/>
          </a:prstGeom>
          <a:noFill/>
        </p:spPr>
        <p:txBody>
          <a:bodyPr wrap="none" rtlCol="0" anchor="t"/>
          <a:lstStyle/>
          <a:p>
            <a:pPr marL="685800" lvl="1" indent="-342900" algn="l">
              <a:lnSpc>
                <a:spcPts val="1825"/>
              </a:lnSpc>
              <a:buSzPct val="100000"/>
              <a:buChar char="•"/>
            </a:pP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143476" y="2221944"/>
            <a:ext cx="7320915" cy="231934"/>
          </a:xfrm>
          <a:prstGeom prst="rect">
            <a:avLst/>
          </a:prstGeom>
          <a:noFill/>
        </p:spPr>
        <p:txBody>
          <a:bodyPr wrap="none" rtlCol="0" anchor="t"/>
          <a:lstStyle/>
          <a:p>
            <a:pPr marL="685800" lvl="1" indent="-342900" algn="l">
              <a:lnSpc>
                <a:spcPts val="1825"/>
              </a:lnSpc>
              <a:buSzPct val="100000"/>
              <a:buChar char="•"/>
            </a:pP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143476" y="2526268"/>
            <a:ext cx="7320915" cy="463868"/>
          </a:xfrm>
          <a:prstGeom prst="rect">
            <a:avLst/>
          </a:prstGeom>
          <a:noFill/>
        </p:spPr>
        <p:txBody>
          <a:bodyPr wrap="square" rtlCol="0" anchor="t"/>
          <a:lstStyle/>
          <a:p>
            <a:pPr marL="685800" lvl="1" indent="-342900" algn="l">
              <a:lnSpc>
                <a:spcPts val="1825"/>
              </a:lnSpc>
              <a:buSzPct val="100000"/>
              <a:buChar char="•"/>
            </a:pP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143476" y="3062526"/>
            <a:ext cx="7320915" cy="231934"/>
          </a:xfrm>
          <a:prstGeom prst="rect">
            <a:avLst/>
          </a:prstGeom>
          <a:noFill/>
        </p:spPr>
        <p:txBody>
          <a:bodyPr wrap="none" rtlCol="0" anchor="t"/>
          <a:lstStyle/>
          <a:p>
            <a:pPr marL="685800" lvl="1" indent="-342900" algn="l">
              <a:lnSpc>
                <a:spcPts val="1825"/>
              </a:lnSpc>
              <a:buSzPct val="100000"/>
              <a:buChar char="•"/>
            </a:pP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884039" y="2041604"/>
            <a:ext cx="7088862" cy="231934"/>
          </a:xfrm>
          <a:prstGeom prst="rect">
            <a:avLst/>
          </a:prstGeom>
          <a:noFill/>
        </p:spPr>
        <p:txBody>
          <a:bodyPr wrap="none" rtlCol="0" anchor="t"/>
          <a:lstStyle/>
          <a:p>
            <a:pPr marL="0" lvl="2" indent="0" algn="l">
              <a:lnSpc>
                <a:spcPts val="1825"/>
              </a:lnSpc>
              <a:buSzPct val="100000"/>
              <a:buNone/>
            </a:pPr>
            <a:endParaRPr lang="en-US" dirty="0">
              <a:latin typeface="Times New Roman" panose="02020603050405020304" charset="0"/>
              <a:cs typeface="Times New Roman" panose="02020603050405020304" charset="0"/>
            </a:endParaRPr>
          </a:p>
        </p:txBody>
      </p:sp>
      <p:sp>
        <p:nvSpPr>
          <p:cNvPr id="11" name="Text 8"/>
          <p:cNvSpPr/>
          <p:nvPr/>
        </p:nvSpPr>
        <p:spPr>
          <a:xfrm>
            <a:off x="793234" y="2163683"/>
            <a:ext cx="7088862" cy="231934"/>
          </a:xfrm>
          <a:prstGeom prst="rect">
            <a:avLst/>
          </a:prstGeom>
          <a:noFill/>
        </p:spPr>
        <p:txBody>
          <a:bodyPr wrap="none" rtlCol="0" anchor="t"/>
          <a:lstStyle/>
          <a:p>
            <a:pPr marL="0" lvl="2" indent="0" algn="l">
              <a:lnSpc>
                <a:spcPts val="1825"/>
              </a:lnSpc>
              <a:buSzPct val="100000"/>
              <a:buNone/>
            </a:pPr>
            <a:r>
              <a:rPr lang="en-US" i="1" u="sng" dirty="0">
                <a:solidFill>
                  <a:srgbClr val="D6E5EF"/>
                </a:solidFill>
                <a:latin typeface="Times New Roman" panose="02020603050405020304" charset="0"/>
                <a:ea typeface="Roboto" pitchFamily="34" charset="-122"/>
                <a:cs typeface="Times New Roman" panose="02020603050405020304" charset="0"/>
              </a:rPr>
              <a:t>Interquartile Range (IQR)</a:t>
            </a:r>
            <a:r>
              <a:rPr lang="en-US" b="1" dirty="0">
                <a:solidFill>
                  <a:srgbClr val="D6E5EF"/>
                </a:solidFill>
                <a:latin typeface="Times New Roman" panose="02020603050405020304" charset="0"/>
                <a:ea typeface="Roboto" pitchFamily="34" charset="-122"/>
                <a:cs typeface="Times New Roman" panose="02020603050405020304" charset="0"/>
              </a:rPr>
              <a:t>: </a:t>
            </a:r>
            <a:r>
              <a:rPr lang="en-US" dirty="0">
                <a:solidFill>
                  <a:srgbClr val="D6E5EF"/>
                </a:solidFill>
                <a:latin typeface="Times New Roman" panose="02020603050405020304" charset="0"/>
                <a:ea typeface="Roboto" pitchFamily="34" charset="-122"/>
                <a:cs typeface="Times New Roman" panose="02020603050405020304" charset="0"/>
              </a:rPr>
              <a:t>IQR approach works on Interquartile Range. It has two approaches: </a:t>
            </a:r>
            <a:endParaRPr lang="en-US" dirty="0">
              <a:latin typeface="Times New Roman" panose="02020603050405020304" charset="0"/>
              <a:cs typeface="Times New Roman" panose="02020603050405020304" charset="0"/>
            </a:endParaRPr>
          </a:p>
        </p:txBody>
      </p:sp>
      <p:sp>
        <p:nvSpPr>
          <p:cNvPr id="12" name="Text 9"/>
          <p:cNvSpPr/>
          <p:nvPr/>
        </p:nvSpPr>
        <p:spPr>
          <a:xfrm>
            <a:off x="1024811" y="2598182"/>
            <a:ext cx="6624876" cy="695801"/>
          </a:xfrm>
          <a:prstGeom prst="rect">
            <a:avLst/>
          </a:prstGeom>
          <a:noFill/>
        </p:spPr>
        <p:txBody>
          <a:bodyPr wrap="square" rtlCol="0" anchor="t"/>
          <a:lstStyle/>
          <a:p>
            <a:pPr marL="1714500" lvl="4" indent="-342900" algn="l">
              <a:lnSpc>
                <a:spcPts val="1825"/>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Capping  Approach : data['column_name'] = np.where(data['column_name'] &gt; upper_bound, upper_bound, data['column_name'])             data['column_name'] = np.where(data['column_name'] &lt;          lower_bound, lower_bound, data['column_name'])</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3" name="Text 10"/>
          <p:cNvSpPr/>
          <p:nvPr/>
        </p:nvSpPr>
        <p:spPr>
          <a:xfrm>
            <a:off x="2334816" y="4093448"/>
            <a:ext cx="6624876" cy="463868"/>
          </a:xfrm>
          <a:prstGeom prst="rect">
            <a:avLst/>
          </a:prstGeom>
          <a:noFill/>
        </p:spPr>
        <p:txBody>
          <a:bodyPr wrap="square" rtlCol="0" anchor="t"/>
          <a:lstStyle/>
          <a:p>
            <a:pPr marL="285750" lvl="4" indent="-285750" algn="l">
              <a:lnSpc>
                <a:spcPts val="1825"/>
              </a:lnSpc>
              <a:buSzPct val="100000"/>
              <a:buFont typeface="Arial" panose="020B0604020202020204" pitchFamily="34" charset="0"/>
              <a:buChar char="•"/>
            </a:pPr>
            <a:r>
              <a:rPr lang="en-US" dirty="0">
                <a:solidFill>
                  <a:srgbClr val="D6E5EF"/>
                </a:solidFill>
                <a:latin typeface="Times New Roman" panose="02020603050405020304" charset="0"/>
                <a:ea typeface="Roboto" pitchFamily="34" charset="-122"/>
                <a:cs typeface="Times New Roman" panose="02020603050405020304" charset="0"/>
              </a:rPr>
              <a:t>Trimming Approach : data_no_outliers =                     data[~((data['column_name'] &lt; (Q1 - 1.5 </a:t>
            </a:r>
            <a:r>
              <a:rPr lang="en-US" i="1" dirty="0">
                <a:solidFill>
                  <a:srgbClr val="D6E5EF"/>
                </a:solidFill>
                <a:latin typeface="Times New Roman" panose="02020603050405020304" charset="0"/>
                <a:ea typeface="Roboto" pitchFamily="34" charset="-122"/>
                <a:cs typeface="Times New Roman" panose="02020603050405020304" charset="0"/>
              </a:rPr>
              <a:t> IQR)) | (data['column_name'] &gt; (Q3 + 1.5 </a:t>
            </a:r>
            <a:r>
              <a:rPr lang="en-US" dirty="0">
                <a:solidFill>
                  <a:srgbClr val="D6E5EF"/>
                </a:solidFill>
                <a:latin typeface="Times New Roman" panose="02020603050405020304" charset="0"/>
                <a:ea typeface="Roboto" pitchFamily="34" charset="-122"/>
                <a:cs typeface="Times New Roman" panose="02020603050405020304" charset="0"/>
              </a:rPr>
              <a:t> IQR)))] </a:t>
            </a:r>
            <a:endParaRPr lang="en-US" dirty="0">
              <a:latin typeface="Times New Roman" panose="02020603050405020304" charset="0"/>
              <a:cs typeface="Times New Roman" panose="02020603050405020304" charset="0"/>
            </a:endParaRPr>
          </a:p>
        </p:txBody>
      </p:sp>
      <p:sp>
        <p:nvSpPr>
          <p:cNvPr id="14" name="Text 11"/>
          <p:cNvSpPr/>
          <p:nvPr/>
        </p:nvSpPr>
        <p:spPr>
          <a:xfrm>
            <a:off x="884039" y="5012611"/>
            <a:ext cx="7088862" cy="463868"/>
          </a:xfrm>
          <a:prstGeom prst="rect">
            <a:avLst/>
          </a:prstGeom>
          <a:noFill/>
        </p:spPr>
        <p:txBody>
          <a:bodyPr wrap="square" rtlCol="0" anchor="t"/>
          <a:lstStyle/>
          <a:p>
            <a:pPr marL="0" lvl="2" indent="0" algn="l">
              <a:lnSpc>
                <a:spcPts val="1825"/>
              </a:lnSpc>
              <a:buSzPct val="100000"/>
              <a:buNone/>
            </a:pPr>
            <a:r>
              <a:rPr lang="en-US" i="1" u="sng" dirty="0">
                <a:solidFill>
                  <a:srgbClr val="D6E5EF"/>
                </a:solidFill>
                <a:latin typeface="Times New Roman" panose="02020603050405020304" charset="0"/>
                <a:ea typeface="Roboto" pitchFamily="34" charset="-122"/>
                <a:cs typeface="Times New Roman" panose="02020603050405020304" charset="0"/>
              </a:rPr>
              <a:t>Z-Score or Standard Score:</a:t>
            </a:r>
            <a:r>
              <a:rPr lang="en-US" b="1" dirty="0">
                <a:solidFill>
                  <a:srgbClr val="D6E5EF"/>
                </a:solidFill>
                <a:latin typeface="Times New Roman" panose="02020603050405020304" charset="0"/>
                <a:ea typeface="Roboto" pitchFamily="34" charset="-122"/>
                <a:cs typeface="Times New Roman" panose="02020603050405020304" charset="0"/>
              </a:rPr>
              <a:t> </a:t>
            </a:r>
            <a:r>
              <a:rPr lang="en-US" dirty="0">
                <a:solidFill>
                  <a:srgbClr val="D6E5EF"/>
                </a:solidFill>
                <a:latin typeface="Times New Roman" panose="02020603050405020304" charset="0"/>
                <a:ea typeface="Roboto" pitchFamily="34" charset="-122"/>
                <a:cs typeface="Times New Roman" panose="02020603050405020304" charset="0"/>
              </a:rPr>
              <a:t>Calculate the z-score for each data point and set a threshold to identify outliers. Common threshold values are ±2 or ±3 standard deviations.</a:t>
            </a:r>
            <a:endParaRPr lang="en-US" dirty="0">
              <a:latin typeface="Times New Roman" panose="02020603050405020304" charset="0"/>
              <a:cs typeface="Times New Roman" panose="02020603050405020304" charset="0"/>
            </a:endParaRPr>
          </a:p>
        </p:txBody>
      </p:sp>
      <p:pic>
        <p:nvPicPr>
          <p:cNvPr id="15" name="Image 1" descr="preencoded.png"/>
          <p:cNvPicPr>
            <a:picLocks noChangeAspect="1"/>
          </p:cNvPicPr>
          <p:nvPr/>
        </p:nvPicPr>
        <p:blipFill>
          <a:blip r:embed="rId2"/>
          <a:stretch>
            <a:fillRect/>
          </a:stretch>
        </p:blipFill>
        <p:spPr>
          <a:xfrm>
            <a:off x="2334895" y="5931535"/>
            <a:ext cx="5253355" cy="140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486376"/>
            <a:ext cx="502158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Data Preprocessing</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17521" y="2317790"/>
            <a:ext cx="7193280" cy="284321"/>
          </a:xfrm>
          <a:prstGeom prst="rect">
            <a:avLst/>
          </a:prstGeom>
          <a:noFill/>
        </p:spPr>
        <p:txBody>
          <a:bodyPr wrap="none" rtlCol="0" anchor="t"/>
          <a:lstStyle/>
          <a:p>
            <a:pPr marL="342900" indent="-342900" algn="l">
              <a:lnSpc>
                <a:spcPts val="2240"/>
              </a:lnSpc>
              <a:buSzPct val="100000"/>
              <a:buChar char="•"/>
            </a:pPr>
            <a:r>
              <a:rPr lang="en-US" i="1" u="sng" dirty="0">
                <a:solidFill>
                  <a:srgbClr val="D6E5EF"/>
                </a:solidFill>
                <a:latin typeface="Times New Roman" panose="02020603050405020304" charset="0"/>
                <a:ea typeface="Roboto" pitchFamily="34" charset="-122"/>
                <a:cs typeface="Times New Roman" panose="02020603050405020304" charset="0"/>
              </a:rPr>
              <a:t>Encoding Categorical Variables:</a:t>
            </a:r>
            <a:endParaRPr lang="en-US" i="1" u="sng" dirty="0">
              <a:solidFill>
                <a:srgbClr val="D6E5EF"/>
              </a:solidFill>
              <a:latin typeface="Times New Roman" panose="02020603050405020304" charset="0"/>
              <a:ea typeface="Roboto" pitchFamily="34" charset="-122"/>
              <a:cs typeface="Times New Roman" panose="02020603050405020304" charset="0"/>
            </a:endParaRPr>
          </a:p>
        </p:txBody>
      </p:sp>
      <p:sp>
        <p:nvSpPr>
          <p:cNvPr id="7" name="Text 4"/>
          <p:cNvSpPr/>
          <p:nvPr/>
        </p:nvSpPr>
        <p:spPr>
          <a:xfrm>
            <a:off x="1401961" y="2788722"/>
            <a:ext cx="6908840" cy="284321"/>
          </a:xfrm>
          <a:prstGeom prst="rect">
            <a:avLst/>
          </a:prstGeom>
          <a:noFill/>
        </p:spPr>
        <p:txBody>
          <a:bodyPr wrap="non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Convert categorical variables into a numerical format.</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401961" y="3093918"/>
            <a:ext cx="6908840" cy="568643"/>
          </a:xfrm>
          <a:prstGeom prst="rect">
            <a:avLst/>
          </a:prstGeom>
          <a:noFill/>
        </p:spPr>
        <p:txBody>
          <a:bodyPr wrap="squar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Label encoding involves assigning a unique numerical label to each category in a categorical variable. This is typically done in alphabetical order.</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401961" y="3917752"/>
            <a:ext cx="6908840" cy="568643"/>
          </a:xfrm>
          <a:prstGeom prst="rect">
            <a:avLst/>
          </a:prstGeom>
          <a:noFill/>
        </p:spPr>
        <p:txBody>
          <a:bodyPr wrap="squar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But this assignment of unique numerical label could introduce unintended ordinal relationships.</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401961" y="4575215"/>
            <a:ext cx="6908840" cy="568643"/>
          </a:xfrm>
          <a:prstGeom prst="rect">
            <a:avLst/>
          </a:prstGeom>
          <a:noFill/>
        </p:spPr>
        <p:txBody>
          <a:bodyPr wrap="squar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Mapping is a manual approach where you define a dictionary to map each category to a specific numerical value. This is helpful for ordinal type of data.</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8"/>
          <p:cNvSpPr/>
          <p:nvPr/>
        </p:nvSpPr>
        <p:spPr>
          <a:xfrm>
            <a:off x="1401961" y="5517158"/>
            <a:ext cx="6908840" cy="284321"/>
          </a:xfrm>
          <a:prstGeom prst="rect">
            <a:avLst/>
          </a:prstGeom>
          <a:noFill/>
        </p:spPr>
        <p:txBody>
          <a:bodyPr wrap="non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One-hot encoding is common for nominal categories.</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
        <p:nvSpPr>
          <p:cNvPr id="12" name="Text 9"/>
          <p:cNvSpPr/>
          <p:nvPr/>
        </p:nvSpPr>
        <p:spPr>
          <a:xfrm>
            <a:off x="1401961" y="5875060"/>
            <a:ext cx="6908840" cy="1137285"/>
          </a:xfrm>
          <a:prstGeom prst="rect">
            <a:avLst/>
          </a:prstGeom>
          <a:noFill/>
        </p:spPr>
        <p:txBody>
          <a:bodyPr wrap="square" rtlCol="0" anchor="t"/>
          <a:lstStyle/>
          <a:p>
            <a:pPr marL="685800" lvl="1" indent="-342900" algn="l">
              <a:lnSpc>
                <a:spcPts val="2240"/>
              </a:lnSpc>
              <a:buSzPct val="100000"/>
              <a:buChar char="•"/>
            </a:pPr>
            <a:r>
              <a:rPr lang="en-US" dirty="0">
                <a:solidFill>
                  <a:srgbClr val="D6E5EF"/>
                </a:solidFill>
                <a:latin typeface="Times New Roman" panose="02020603050405020304" charset="0"/>
                <a:ea typeface="Roboto" pitchFamily="34" charset="-122"/>
                <a:cs typeface="Times New Roman" panose="02020603050405020304" charset="0"/>
              </a:rPr>
              <a:t>One-hot encoding is a technique used to convert categorical variables into a binary matrix, where each unique category becomes a column with binary values (1 or 0). This approach is particularly useful when dealing with categorical variables with multiple categories and no inherent ordinal relationship between them.</a:t>
            </a:r>
            <a:endParaRPr lang="en-US"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099429"/>
            <a:ext cx="5021580" cy="694373"/>
          </a:xfrm>
          <a:prstGeom prst="rect">
            <a:avLst/>
          </a:prstGeom>
          <a:noFill/>
        </p:spPr>
        <p:txBody>
          <a:bodyPr wrap="none" rtlCol="0" anchor="t"/>
          <a:lstStyle/>
          <a:p>
            <a:pPr marL="0" indent="0">
              <a:lnSpc>
                <a:spcPts val="5470"/>
              </a:lnSpc>
              <a:buNone/>
            </a:pPr>
            <a:r>
              <a:rPr lang="en-US" sz="6000" dirty="0">
                <a:solidFill>
                  <a:srgbClr val="60A9FF"/>
                </a:solidFill>
                <a:latin typeface="Times New Roman" panose="02020603050405020304" charset="0"/>
                <a:ea typeface="Roboto Slab" pitchFamily="34" charset="-122"/>
                <a:cs typeface="Times New Roman" panose="02020603050405020304" charset="0"/>
              </a:rPr>
              <a:t>Data Preprocessing</a:t>
            </a:r>
            <a:endParaRPr lang="en-US" sz="6000" dirty="0">
              <a:solidFill>
                <a:srgbClr val="60A9F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1117521" y="3127057"/>
            <a:ext cx="7193280" cy="852964"/>
          </a:xfrm>
          <a:prstGeom prst="rect">
            <a:avLst/>
          </a:prstGeom>
          <a:noFill/>
        </p:spPr>
        <p:txBody>
          <a:bodyPr wrap="square" rtlCol="0" anchor="t"/>
          <a:lstStyle/>
          <a:p>
            <a:pPr marL="342900" indent="-342900" algn="l">
              <a:lnSpc>
                <a:spcPts val="2240"/>
              </a:lnSpc>
              <a:buSzPct val="100000"/>
              <a:buFont typeface="Arial" panose="020B0604020202020204" pitchFamily="34" charset="0"/>
              <a:buChar char="•"/>
            </a:pPr>
            <a:r>
              <a:rPr lang="en-US" sz="2000" i="1" u="sng" dirty="0">
                <a:solidFill>
                  <a:srgbClr val="D6E5EF"/>
                </a:solidFill>
                <a:latin typeface="Times New Roman" panose="02020603050405020304" charset="0"/>
                <a:ea typeface="Roboto" pitchFamily="34" charset="-122"/>
                <a:cs typeface="Times New Roman" panose="02020603050405020304" charset="0"/>
              </a:rPr>
              <a:t>Scaling data: </a:t>
            </a:r>
            <a:r>
              <a:rPr lang="en-US" sz="2000" dirty="0">
                <a:solidFill>
                  <a:srgbClr val="D6E5EF"/>
                </a:solidFill>
                <a:latin typeface="Times New Roman" panose="02020603050405020304" charset="0"/>
                <a:ea typeface="Roboto" pitchFamily="34" charset="-122"/>
                <a:cs typeface="Times New Roman" panose="02020603050405020304" charset="0"/>
              </a:rPr>
              <a:t>Scaling is a preprocessing step that is often necessary before applying certain machine learning algorithms, especially those that are sensitive to the scale of input features.</a:t>
            </a:r>
            <a:endParaRPr lang="en-US" sz="2000" dirty="0">
              <a:latin typeface="Times New Roman" panose="02020603050405020304" charset="0"/>
              <a:cs typeface="Times New Roman" panose="02020603050405020304" charset="0"/>
            </a:endParaRPr>
          </a:p>
        </p:txBody>
      </p:sp>
      <p:sp>
        <p:nvSpPr>
          <p:cNvPr id="7" name="Text 4"/>
          <p:cNvSpPr/>
          <p:nvPr/>
        </p:nvSpPr>
        <p:spPr>
          <a:xfrm>
            <a:off x="1117521" y="4068842"/>
            <a:ext cx="7193280" cy="284321"/>
          </a:xfrm>
          <a:prstGeom prst="rect">
            <a:avLst/>
          </a:prstGeom>
          <a:noFill/>
        </p:spPr>
        <p:txBody>
          <a:bodyPr wrap="none" rtlCol="0" anchor="t"/>
          <a:lstStyle/>
          <a:p>
            <a:pPr marL="342900" indent="-342900" algn="l">
              <a:lnSpc>
                <a:spcPts val="224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Three common scaling techniques are: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8" name="Text 5"/>
          <p:cNvSpPr/>
          <p:nvPr/>
        </p:nvSpPr>
        <p:spPr>
          <a:xfrm>
            <a:off x="1401961" y="4441984"/>
            <a:ext cx="6908840" cy="284321"/>
          </a:xfrm>
          <a:prstGeom prst="rect">
            <a:avLst/>
          </a:prstGeom>
          <a:noFill/>
        </p:spPr>
        <p:txBody>
          <a:bodyPr wrap="none" rtlCol="0" anchor="t"/>
          <a:lstStyle/>
          <a:p>
            <a:pPr marL="685800" lvl="1" indent="-342900" algn="l">
              <a:lnSpc>
                <a:spcPts val="224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StandardScaler</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9" name="Text 6"/>
          <p:cNvSpPr/>
          <p:nvPr/>
        </p:nvSpPr>
        <p:spPr>
          <a:xfrm>
            <a:off x="1401961" y="4815126"/>
            <a:ext cx="6908840" cy="284321"/>
          </a:xfrm>
          <a:prstGeom prst="rect">
            <a:avLst/>
          </a:prstGeom>
          <a:noFill/>
        </p:spPr>
        <p:txBody>
          <a:bodyPr wrap="none" rtlCol="0" anchor="t"/>
          <a:lstStyle/>
          <a:p>
            <a:pPr marL="685800" lvl="1" indent="-342900" algn="l">
              <a:lnSpc>
                <a:spcPts val="224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MinMaxScaler</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0" name="Text 7"/>
          <p:cNvSpPr/>
          <p:nvPr/>
        </p:nvSpPr>
        <p:spPr>
          <a:xfrm>
            <a:off x="1401961" y="5188268"/>
            <a:ext cx="6908840" cy="284321"/>
          </a:xfrm>
          <a:prstGeom prst="rect">
            <a:avLst/>
          </a:prstGeom>
          <a:noFill/>
        </p:spPr>
        <p:txBody>
          <a:bodyPr wrap="none" rtlCol="0" anchor="t"/>
          <a:lstStyle/>
          <a:p>
            <a:pPr marL="685800" lvl="1" indent="-342900" algn="l">
              <a:lnSpc>
                <a:spcPts val="224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RobustScaler</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
        <p:nvSpPr>
          <p:cNvPr id="11" name="Text 8"/>
          <p:cNvSpPr/>
          <p:nvPr/>
        </p:nvSpPr>
        <p:spPr>
          <a:xfrm>
            <a:off x="1117521" y="5561409"/>
            <a:ext cx="7193280" cy="568643"/>
          </a:xfrm>
          <a:prstGeom prst="rect">
            <a:avLst/>
          </a:prstGeom>
          <a:noFill/>
        </p:spPr>
        <p:txBody>
          <a:bodyPr wrap="square" rtlCol="0" anchor="t"/>
          <a:lstStyle/>
          <a:p>
            <a:pPr marL="342900" indent="-342900" algn="l">
              <a:lnSpc>
                <a:spcPts val="2240"/>
              </a:lnSpc>
              <a:buSzPct val="100000"/>
              <a:buChar char="•"/>
            </a:pPr>
            <a:r>
              <a:rPr lang="en-US" sz="2000" dirty="0">
                <a:solidFill>
                  <a:srgbClr val="D6E5EF"/>
                </a:solidFill>
                <a:latin typeface="Times New Roman" panose="02020603050405020304" charset="0"/>
                <a:ea typeface="Roboto" pitchFamily="34" charset="-122"/>
                <a:cs typeface="Times New Roman" panose="02020603050405020304" charset="0"/>
              </a:rPr>
              <a:t>Split the dataset into training and testing sets. The training set is used to train the model, while the testing set is used to evaluate its performance.</a:t>
            </a:r>
            <a:endParaRPr lang="en-US" sz="2000" dirty="0">
              <a:solidFill>
                <a:srgbClr val="D6E5EF"/>
              </a:solidFill>
              <a:latin typeface="Times New Roman" panose="02020603050405020304" charset="0"/>
              <a:ea typeface="Roboto" pitchFamily="34" charset="-122"/>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10477</Words>
  <Application>WPS Presentation</Application>
  <PresentationFormat>On-screen Show (16:9)</PresentationFormat>
  <Paragraphs>241</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SimSun</vt:lpstr>
      <vt:lpstr>Wingdings</vt:lpstr>
      <vt:lpstr>Times New Roman</vt:lpstr>
      <vt:lpstr>Roboto Slab</vt:lpstr>
      <vt:lpstr>Roboto</vt:lpstr>
      <vt:lpstr>Consolas</vt:lpstr>
      <vt:lpstr>Wingdings</vt:lpstr>
      <vt:lpstr>Calibri</vt:lpstr>
      <vt:lpstr>Microsoft YaHei</vt:lpstr>
      <vt:lpstr>Arial Unicode MS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C340</cp:lastModifiedBy>
  <cp:revision>27</cp:revision>
  <dcterms:created xsi:type="dcterms:W3CDTF">2023-12-08T16:50:00Z</dcterms:created>
  <dcterms:modified xsi:type="dcterms:W3CDTF">2023-12-15T10:25:39Z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6344681B7C62481EAAF669B65A9629A6</vt:lpwstr>
  </property>
  <property fmtid="{D5CDD505-2E9C-101B-9397-08002B2CF9AE}" pid="3" name="KSOProductBuildVer">
    <vt:lpwstr>1033-11.2.0.11225</vt:lpwstr>
  </property>
</Properties>
</file>